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13"/>
  </p:handoutMasterIdLst>
  <p:sldIdLst>
    <p:sldId id="256" r:id="rId3"/>
    <p:sldId id="281" r:id="rId5"/>
    <p:sldId id="257" r:id="rId6"/>
    <p:sldId id="259" r:id="rId7"/>
    <p:sldId id="258" r:id="rId8"/>
    <p:sldId id="285" r:id="rId9"/>
    <p:sldId id="286" r:id="rId10"/>
    <p:sldId id="287" r:id="rId11"/>
    <p:sldId id="289" r:id="rId12"/>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5" d="100"/>
          <a:sy n="115" d="100"/>
        </p:scale>
        <p:origin x="514" y="17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2.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3443B8-F738-47BE-8E21-93648B21683B}" type="datetime1">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76F235-B32E-4383-8D3E-EBE2D3E8B3FA}"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09B6-A730-41B2-BCB6-6008B343C44D}" type="datetime1">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FE7E4-674D-44BB-B929-BE3DB2ECA01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607385-A36C-48B9-AEE1-4178EA818E3B}"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202C22A-6086-49F9-8C10-8C6491415E0E}"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A220A91-81AC-4717-AD2B-3747F7AEBA90}"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7A92F04-D235-4A1C-B5D1-22A49D1AC696}"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2F15530-DA35-45C8-AA01-A27EF1DC9B6B}"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4EC6C5A-9E6E-4472-A1E5-910DA74A5E37}"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AC20D78-9693-4269-8641-6E2B65176D98}"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9" name="灯片编号占位符 8"/>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07F17-7172-4B35-A181-BDDAB979DF17}"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5" name="灯片编号占位符 4"/>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340A97-AA38-4DF0-83CC-52DC0B019B5B}"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4" name="灯片编号占位符 3"/>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F2DFFE9-9CA4-485E-AB0F-7005AC8D11A5}"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19FE2B2-6902-4251-8C86-AA5CFA87CE17}"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5CCE73-B7C5-4FE6-AB93-9C9720F5E75A}"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2AC802-D7B1-4CA2-9B2C-EF297C9AA1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1"/>
            <a:ext cx="12192000" cy="6857999"/>
          </a:xfrm>
          <a:prstGeom prst="rect">
            <a:avLst/>
          </a:prstGeom>
        </p:spPr>
      </p:pic>
      <p:pic>
        <p:nvPicPr>
          <p:cNvPr id="5" name="图片 4"/>
          <p:cNvPicPr>
            <a:picLocks noChangeAspect="1"/>
          </p:cNvPicPr>
          <p:nvPr/>
        </p:nvPicPr>
        <p:blipFill>
          <a:blip r:embed="rId2"/>
          <a:stretch>
            <a:fillRect/>
          </a:stretch>
        </p:blipFill>
        <p:spPr>
          <a:xfrm>
            <a:off x="0" y="0"/>
            <a:ext cx="12182535" cy="6858000"/>
          </a:xfrm>
          <a:prstGeom prst="rect">
            <a:avLst/>
          </a:prstGeom>
        </p:spPr>
      </p:pic>
      <p:pic>
        <p:nvPicPr>
          <p:cNvPr id="8" name="图片 7"/>
          <p:cNvPicPr>
            <a:picLocks noChangeAspect="1"/>
          </p:cNvPicPr>
          <p:nvPr/>
        </p:nvPicPr>
        <p:blipFill>
          <a:blip r:embed="rId3"/>
          <a:stretch>
            <a:fillRect/>
          </a:stretch>
        </p:blipFill>
        <p:spPr>
          <a:xfrm>
            <a:off x="3930047" y="5163931"/>
            <a:ext cx="4322439" cy="371888"/>
          </a:xfrm>
          <a:prstGeom prst="rect">
            <a:avLst/>
          </a:prstGeom>
        </p:spPr>
      </p:pic>
      <p:pic>
        <p:nvPicPr>
          <p:cNvPr id="7" name="图片 6"/>
          <p:cNvPicPr>
            <a:picLocks noChangeAspect="1"/>
          </p:cNvPicPr>
          <p:nvPr/>
        </p:nvPicPr>
        <p:blipFill>
          <a:blip r:embed="rId4"/>
          <a:stretch>
            <a:fillRect/>
          </a:stretch>
        </p:blipFill>
        <p:spPr>
          <a:xfrm>
            <a:off x="5053493" y="732521"/>
            <a:ext cx="2085013" cy="2085013"/>
          </a:xfrm>
          <a:prstGeom prst="rect">
            <a:avLst/>
          </a:prstGeom>
        </p:spPr>
      </p:pic>
      <p:sp>
        <p:nvSpPr>
          <p:cNvPr id="2" name="标题 1"/>
          <p:cNvSpPr>
            <a:spLocks noGrp="1"/>
          </p:cNvSpPr>
          <p:nvPr>
            <p:ph type="ctrTitle"/>
          </p:nvPr>
        </p:nvSpPr>
        <p:spPr>
          <a:xfrm>
            <a:off x="1524000" y="2926960"/>
            <a:ext cx="9144000" cy="1304282"/>
          </a:xfrm>
        </p:spPr>
        <p:txBody>
          <a:bodyPr>
            <a:noAutofit/>
          </a:bodyPr>
          <a:lstStyle/>
          <a:p>
            <a:r>
              <a:rPr lang="en-US" altLang="zh-CN" sz="3200" dirty="0">
                <a:solidFill>
                  <a:schemeClr val="bg1"/>
                </a:solidFill>
                <a:latin typeface="Times New Roman" panose="02020603050405020304" pitchFamily="18" charset="0"/>
                <a:ea typeface="+mn-ea"/>
                <a:cs typeface="Times New Roman" panose="02020603050405020304" pitchFamily="18" charset="0"/>
              </a:rPr>
              <a:t>Not-a-Diagnosis——</a:t>
            </a:r>
            <a:r>
              <a:rPr lang="zh-CN" altLang="en-US" sz="3200" dirty="0">
                <a:solidFill>
                  <a:schemeClr val="bg1"/>
                </a:solidFill>
                <a:latin typeface="Times New Roman" panose="02020603050405020304" pitchFamily="18" charset="0"/>
                <a:ea typeface="+mn-ea"/>
                <a:cs typeface="Times New Roman" panose="02020603050405020304" pitchFamily="18" charset="0"/>
              </a:rPr>
              <a:t>基于</a:t>
            </a:r>
            <a:r>
              <a:rPr lang="en-US" altLang="zh-CN" sz="3200" dirty="0">
                <a:solidFill>
                  <a:schemeClr val="bg1"/>
                </a:solidFill>
                <a:latin typeface="Times New Roman" panose="02020603050405020304" pitchFamily="18" charset="0"/>
                <a:ea typeface="+mn-ea"/>
                <a:cs typeface="Times New Roman" panose="02020603050405020304" pitchFamily="18" charset="0"/>
              </a:rPr>
              <a:t>3D ResNet </a:t>
            </a:r>
            <a:r>
              <a:rPr lang="zh-CN" altLang="en-US" sz="3200" dirty="0">
                <a:solidFill>
                  <a:schemeClr val="bg1"/>
                </a:solidFill>
                <a:latin typeface="Times New Roman" panose="02020603050405020304" pitchFamily="18" charset="0"/>
                <a:ea typeface="+mn-ea"/>
                <a:cs typeface="Times New Roman" panose="02020603050405020304" pitchFamily="18" charset="0"/>
              </a:rPr>
              <a:t>的肺结节良恶性辅助判别模型</a:t>
            </a:r>
            <a:endParaRPr lang="zh-CN" altLang="en-US" sz="3200" dirty="0">
              <a:solidFill>
                <a:schemeClr val="bg1"/>
              </a:solidFill>
              <a:latin typeface="Times New Roman" panose="02020603050405020304" pitchFamily="18" charset="0"/>
              <a:ea typeface="+mn-ea"/>
              <a:cs typeface="Times New Roman" panose="02020603050405020304" pitchFamily="18" charset="0"/>
            </a:endParaRPr>
          </a:p>
        </p:txBody>
      </p:sp>
      <p:sp>
        <p:nvSpPr>
          <p:cNvPr id="3" name="副标题 2"/>
          <p:cNvSpPr>
            <a:spLocks noGrp="1"/>
          </p:cNvSpPr>
          <p:nvPr>
            <p:ph type="subTitle" idx="1"/>
          </p:nvPr>
        </p:nvSpPr>
        <p:spPr>
          <a:xfrm>
            <a:off x="1524000" y="4417880"/>
            <a:ext cx="9144000" cy="698156"/>
          </a:xfrm>
        </p:spPr>
        <p:txBody>
          <a:bodyPr>
            <a:normAutofit/>
          </a:bodyPr>
          <a:lstStyle/>
          <a:p>
            <a:r>
              <a:rPr lang="en-US" altLang="zh-CN" sz="1600" dirty="0">
                <a:solidFill>
                  <a:prstClr val="white"/>
                </a:solidFill>
                <a:cs typeface="+mn-ea"/>
              </a:rPr>
              <a:t>2025/12/17</a:t>
            </a:r>
            <a:endParaRPr lang="en-US" altLang="zh-CN" sz="1600" dirty="0">
              <a:solidFill>
                <a:prstClr val="white"/>
              </a:solidFill>
              <a:cs typeface="+mn-ea"/>
            </a:endParaRPr>
          </a:p>
          <a:p>
            <a:r>
              <a:rPr lang="zh-CN" altLang="en-US" sz="1600" dirty="0">
                <a:solidFill>
                  <a:prstClr val="white"/>
                </a:solidFill>
                <a:cs typeface="+mn-ea"/>
              </a:rPr>
              <a:t>宋浩宇</a:t>
            </a:r>
            <a:r>
              <a:rPr lang="en-US" altLang="zh-CN" sz="1600" dirty="0">
                <a:solidFill>
                  <a:prstClr val="white"/>
                </a:solidFill>
                <a:cs typeface="+mn-ea"/>
              </a:rPr>
              <a:t>/202300130183</a:t>
            </a:r>
            <a:endParaRPr lang="en-US" altLang="zh-CN" sz="1600" dirty="0">
              <a:solidFill>
                <a:prstClr val="white"/>
              </a:solidFill>
              <a:cs typeface="+mn-ea"/>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2"/>
                                        </p:tgtEl>
                                        <p:attrNameLst>
                                          <p:attrName>style.visibility</p:attrName>
                                        </p:attrNameLst>
                                      </p:cBhvr>
                                      <p:to>
                                        <p:strVal val="visible"/>
                                      </p:to>
                                    </p:set>
                                    <p:anim calcmode="lin" valueType="num">
                                      <p:cBhvr>
                                        <p:cTn id="19"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0" dur="250" fill="hold"/>
                                        <p:tgtEl>
                                          <p:spTgt spid="2"/>
                                        </p:tgtEl>
                                        <p:attrNameLst>
                                          <p:attrName>ppt_y</p:attrName>
                                        </p:attrNameLst>
                                      </p:cBhvr>
                                      <p:tavLst>
                                        <p:tav tm="0">
                                          <p:val>
                                            <p:strVal val="#ppt_y"/>
                                          </p:val>
                                        </p:tav>
                                        <p:tav tm="100000">
                                          <p:val>
                                            <p:strVal val="#ppt_y"/>
                                          </p:val>
                                        </p:tav>
                                      </p:tavLst>
                                    </p:anim>
                                    <p:anim calcmode="lin" valueType="num">
                                      <p:cBhvr>
                                        <p:cTn id="21"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2"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50" tmFilter="0,0; .5, 1; 1, 1"/>
                                        <p:tgtEl>
                                          <p:spTgt spid="2"/>
                                        </p:tgtEl>
                                      </p:cBhvr>
                                    </p:animEffect>
                                  </p:childTnLst>
                                </p:cTn>
                              </p:par>
                            </p:childTnLst>
                          </p:cTn>
                        </p:par>
                        <p:par>
                          <p:cTn id="24" fill="hold">
                            <p:stCondLst>
                              <p:cond delay="2275"/>
                            </p:stCondLst>
                            <p:childTnLst>
                              <p:par>
                                <p:cTn id="25" presetID="47" presetClass="entr" presetSubtype="0" fill="hold" grpId="0" nodeType="after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anim calcmode="lin" valueType="num">
                                      <p:cBhvr>
                                        <p:cTn id="2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0" end="0"/>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anim calcmode="lin" valueType="num">
                                      <p:cBhvr>
                                        <p:cTn id="3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1"/>
            <a:ext cx="12192000" cy="6857999"/>
          </a:xfrm>
          <a:prstGeom prst="rect">
            <a:avLst/>
          </a:prstGeom>
        </p:spPr>
      </p:pic>
      <p:pic>
        <p:nvPicPr>
          <p:cNvPr id="5" name="图片 4"/>
          <p:cNvPicPr>
            <a:picLocks noChangeAspect="1"/>
          </p:cNvPicPr>
          <p:nvPr/>
        </p:nvPicPr>
        <p:blipFill>
          <a:blip r:embed="rId2"/>
          <a:stretch>
            <a:fillRect/>
          </a:stretch>
        </p:blipFill>
        <p:spPr>
          <a:xfrm>
            <a:off x="0" y="0"/>
            <a:ext cx="12182535" cy="6858000"/>
          </a:xfrm>
          <a:prstGeom prst="rect">
            <a:avLst/>
          </a:prstGeom>
        </p:spPr>
      </p:pic>
      <p:sp>
        <p:nvSpPr>
          <p:cNvPr id="10" name="文本框 9"/>
          <p:cNvSpPr txBox="1"/>
          <p:nvPr/>
        </p:nvSpPr>
        <p:spPr>
          <a:xfrm>
            <a:off x="609248" y="244387"/>
            <a:ext cx="11170508" cy="6062345"/>
          </a:xfrm>
          <a:prstGeom prst="rect">
            <a:avLst/>
          </a:prstGeom>
          <a:noFill/>
        </p:spPr>
        <p:txBody>
          <a:bodyPr wrap="square" rtlCol="0">
            <a:sp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Content</a:t>
            </a:r>
            <a:r>
              <a:rPr lang="en-US" altLang="zh-CN" sz="4000" dirty="0">
                <a:solidFill>
                  <a:schemeClr val="bg1"/>
                </a:solidFill>
                <a:latin typeface="Times New Roman" panose="02020603050405020304" pitchFamily="18" charset="0"/>
                <a:cs typeface="Times New Roman" panose="02020603050405020304" pitchFamily="18" charset="0"/>
              </a:rPr>
              <a:t>:</a:t>
            </a:r>
            <a:endParaRPr lang="en-US" altLang="zh-CN" sz="4000" dirty="0">
              <a:solidFill>
                <a:schemeClr val="bg1"/>
              </a:solidFill>
              <a:latin typeface="Times New Roman" panose="02020603050405020304" pitchFamily="18" charset="0"/>
              <a:cs typeface="Times New Roman" panose="02020603050405020304" pitchFamily="18" charset="0"/>
            </a:endParaRPr>
          </a:p>
          <a:p>
            <a:endParaRPr lang="en-US" altLang="zh-CN" dirty="0"/>
          </a:p>
          <a:p>
            <a:r>
              <a:rPr lang="en-US" altLang="zh-CN" sz="2400" dirty="0">
                <a:solidFill>
                  <a:schemeClr val="bg1"/>
                </a:solidFill>
              </a:rPr>
              <a:t>1.</a:t>
            </a:r>
            <a:r>
              <a:rPr lang="en-US" altLang="zh-CN" sz="2400" b="1" dirty="0">
                <a:solidFill>
                  <a:schemeClr val="bg1"/>
                </a:solidFill>
                <a:latin typeface="Times New Roman" panose="02020603050405020304" pitchFamily="18" charset="0"/>
                <a:cs typeface="Times New Roman" panose="02020603050405020304" pitchFamily="18" charset="0"/>
              </a:rPr>
              <a:t> Introduction </a:t>
            </a:r>
            <a:r>
              <a:rPr lang="en-US"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rPr>
              <a:t>本项目旨在利用</a:t>
            </a:r>
            <a:r>
              <a:rPr lang="en-US" altLang="zh-CN" sz="2400" dirty="0">
                <a:solidFill>
                  <a:schemeClr val="bg1"/>
                </a:solidFill>
              </a:rPr>
              <a:t> 3D </a:t>
            </a:r>
            <a:r>
              <a:rPr lang="zh-CN" altLang="en-US" sz="2400" dirty="0">
                <a:solidFill>
                  <a:schemeClr val="bg1"/>
                </a:solidFill>
              </a:rPr>
              <a:t>深度学习模型对肺结节</a:t>
            </a:r>
            <a:r>
              <a:rPr lang="en-US" altLang="zh-CN" sz="2400" dirty="0">
                <a:solidFill>
                  <a:schemeClr val="bg1"/>
                </a:solidFill>
              </a:rPr>
              <a:t> CT Patch </a:t>
            </a:r>
            <a:r>
              <a:rPr lang="zh-CN" altLang="en-US" sz="2400" dirty="0">
                <a:solidFill>
                  <a:schemeClr val="bg1"/>
                </a:solidFill>
              </a:rPr>
              <a:t>进行良恶性分类，并输出恶性概率作为辅助参考</a:t>
            </a:r>
            <a:endParaRPr lang="zh-CN" altLang="en-US" sz="2400" dirty="0">
              <a:solidFill>
                <a:schemeClr val="bg1"/>
              </a:solidFill>
            </a:endParaRPr>
          </a:p>
          <a:p>
            <a:endParaRPr lang="en-US" altLang="zh-CN" sz="2400" dirty="0">
              <a:solidFill>
                <a:schemeClr val="bg1"/>
              </a:solidFill>
            </a:endParaRPr>
          </a:p>
          <a:p>
            <a:r>
              <a:rPr lang="en-US" altLang="zh-CN" sz="2400" dirty="0">
                <a:solidFill>
                  <a:schemeClr val="bg1"/>
                </a:solidFill>
              </a:rPr>
              <a:t>2. </a:t>
            </a:r>
            <a:r>
              <a:rPr lang="en-US" altLang="zh-CN" sz="2400" b="1" dirty="0">
                <a:solidFill>
                  <a:schemeClr val="bg1"/>
                </a:solidFill>
                <a:latin typeface="Times New Roman" panose="02020603050405020304" pitchFamily="18" charset="0"/>
                <a:cs typeface="Times New Roman" panose="02020603050405020304" pitchFamily="18" charset="0"/>
              </a:rPr>
              <a:t>Method </a:t>
            </a:r>
            <a:r>
              <a:rPr lang="en-US" altLang="zh-CN" sz="2400" dirty="0">
                <a:solidFill>
                  <a:schemeClr val="bg1"/>
                </a:solidFill>
                <a:latin typeface="Times New Roman" panose="02020603050405020304" pitchFamily="18" charset="0"/>
                <a:cs typeface="Times New Roman" panose="02020603050405020304" pitchFamily="18" charset="0"/>
              </a:rPr>
              <a:t>:</a:t>
            </a:r>
            <a:r>
              <a:rPr lang="en-US" altLang="zh-CN" sz="2400" b="1"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rPr>
              <a:t>我基于</a:t>
            </a:r>
            <a:r>
              <a:rPr lang="en-US" altLang="zh-CN" sz="2400" dirty="0">
                <a:solidFill>
                  <a:schemeClr val="bg1"/>
                </a:solidFill>
              </a:rPr>
              <a:t> LIDC-IDRI </a:t>
            </a:r>
            <a:r>
              <a:rPr lang="zh-CN" altLang="en-US" sz="2400" dirty="0">
                <a:solidFill>
                  <a:schemeClr val="bg1"/>
                </a:solidFill>
              </a:rPr>
              <a:t>数据集构建了三维肺结节</a:t>
            </a:r>
            <a:r>
              <a:rPr lang="en-US" altLang="zh-CN" sz="2400" dirty="0">
                <a:solidFill>
                  <a:schemeClr val="bg1"/>
                </a:solidFill>
              </a:rPr>
              <a:t> Patch </a:t>
            </a:r>
            <a:r>
              <a:rPr lang="zh-CN" altLang="en-US" sz="2400" dirty="0">
                <a:solidFill>
                  <a:schemeClr val="bg1"/>
                </a:solidFill>
              </a:rPr>
              <a:t>数据，并设计了</a:t>
            </a:r>
            <a:r>
              <a:rPr lang="en-US" altLang="zh-CN" sz="2400" dirty="0">
                <a:solidFill>
                  <a:schemeClr val="bg1"/>
                </a:solidFill>
              </a:rPr>
              <a:t> 3D CNN </a:t>
            </a:r>
            <a:r>
              <a:rPr lang="zh-CN" altLang="en-US" sz="2400" dirty="0">
                <a:solidFill>
                  <a:schemeClr val="bg1"/>
                </a:solidFill>
              </a:rPr>
              <a:t>与</a:t>
            </a:r>
            <a:r>
              <a:rPr lang="en-US" altLang="zh-CN" sz="2400" dirty="0">
                <a:solidFill>
                  <a:schemeClr val="bg1"/>
                </a:solidFill>
              </a:rPr>
              <a:t> 3D ResNet </a:t>
            </a:r>
            <a:r>
              <a:rPr lang="zh-CN" altLang="en-US" sz="2400" dirty="0">
                <a:solidFill>
                  <a:schemeClr val="bg1"/>
                </a:solidFill>
              </a:rPr>
              <a:t>模型进行对比实验。</a:t>
            </a:r>
            <a:r>
              <a:rPr lang="en-US" altLang="zh-CN" sz="2400" dirty="0">
                <a:solidFill>
                  <a:schemeClr val="bg1"/>
                </a:solidFill>
              </a:rPr>
              <a:t>	</a:t>
            </a:r>
            <a:endParaRPr lang="en-US" altLang="zh-CN" sz="2400" dirty="0">
              <a:solidFill>
                <a:schemeClr val="bg1"/>
              </a:solidFill>
            </a:endParaRPr>
          </a:p>
          <a:p>
            <a:endParaRPr lang="en-US" altLang="zh-CN" sz="2400" dirty="0">
              <a:solidFill>
                <a:schemeClr val="bg1"/>
              </a:solidFill>
            </a:endParaRPr>
          </a:p>
          <a:p>
            <a:r>
              <a:rPr lang="en-US" altLang="zh-CN" sz="2400" dirty="0">
                <a:solidFill>
                  <a:schemeClr val="bg1"/>
                </a:solidFill>
              </a:rPr>
              <a:t>3. </a:t>
            </a:r>
            <a:r>
              <a:rPr lang="en-US" altLang="zh-CN" sz="2400" b="1" dirty="0">
                <a:solidFill>
                  <a:schemeClr val="bg1"/>
                </a:solidFill>
                <a:latin typeface="Times New Roman" panose="02020603050405020304" pitchFamily="18" charset="0"/>
                <a:cs typeface="Times New Roman" panose="02020603050405020304" pitchFamily="18" charset="0"/>
              </a:rPr>
              <a:t>Result </a:t>
            </a:r>
            <a:r>
              <a:rPr lang="en-US" altLang="zh-CN" sz="2400" dirty="0">
                <a:solidFill>
                  <a:schemeClr val="bg1"/>
                </a:solidFill>
              </a:rPr>
              <a:t>: </a:t>
            </a:r>
            <a:r>
              <a:rPr lang="zh-CN" altLang="en-US" sz="2400" dirty="0">
                <a:solidFill>
                  <a:schemeClr val="bg1"/>
                </a:solidFill>
              </a:rPr>
              <a:t>实验结果表明，</a:t>
            </a:r>
            <a:r>
              <a:rPr lang="en-US" altLang="zh-CN" sz="2400" dirty="0">
                <a:solidFill>
                  <a:schemeClr val="bg1"/>
                </a:solidFill>
              </a:rPr>
              <a:t>3D ResNet </a:t>
            </a:r>
            <a:r>
              <a:rPr lang="zh-CN" altLang="en-US" sz="2400" dirty="0">
                <a:solidFill>
                  <a:schemeClr val="bg1"/>
                </a:solidFill>
              </a:rPr>
              <a:t>在该子集上取得了较高的分类性能与良好的区分能力。</a:t>
            </a:r>
            <a:endParaRPr lang="zh-CN" altLang="en-US" sz="2400" dirty="0">
              <a:solidFill>
                <a:schemeClr val="bg1"/>
              </a:solidFill>
            </a:endParaRPr>
          </a:p>
          <a:p>
            <a:endParaRPr lang="en-US" altLang="zh-CN" sz="2400" dirty="0">
              <a:solidFill>
                <a:schemeClr val="bg1"/>
              </a:solidFill>
            </a:endParaRPr>
          </a:p>
          <a:p>
            <a:r>
              <a:rPr lang="en-US" altLang="zh-CN" sz="2400" dirty="0">
                <a:solidFill>
                  <a:schemeClr val="bg1"/>
                </a:solidFill>
              </a:rPr>
              <a:t>4. </a:t>
            </a:r>
            <a:r>
              <a:rPr lang="en-US" altLang="zh-CN" sz="2400" b="1" dirty="0">
                <a:solidFill>
                  <a:schemeClr val="bg1"/>
                </a:solidFill>
                <a:latin typeface="Times New Roman" panose="02020603050405020304" pitchFamily="18" charset="0"/>
                <a:cs typeface="Times New Roman" panose="02020603050405020304" pitchFamily="18" charset="0"/>
              </a:rPr>
              <a:t>Discussion</a:t>
            </a:r>
            <a:r>
              <a:rPr lang="en-US" altLang="zh-CN" sz="2400" dirty="0">
                <a:solidFill>
                  <a:schemeClr val="bg1"/>
                </a:solidFill>
              </a:rPr>
              <a:t> : </a:t>
            </a:r>
            <a:r>
              <a:rPr lang="zh-CN" altLang="en-US" sz="2400" dirty="0">
                <a:solidFill>
                  <a:schemeClr val="bg1"/>
                </a:solidFill>
              </a:rPr>
              <a:t>尽管模型取得了较好性能，但其结果仍受数据规模、</a:t>
            </a:r>
            <a:r>
              <a:rPr lang="en-US" altLang="zh-CN" sz="2400" dirty="0">
                <a:solidFill>
                  <a:schemeClr val="bg1"/>
                </a:solidFill>
              </a:rPr>
              <a:t>Patch </a:t>
            </a:r>
            <a:r>
              <a:rPr lang="zh-CN" altLang="en-US" sz="2400" dirty="0">
                <a:solidFill>
                  <a:schemeClr val="bg1"/>
                </a:solidFill>
              </a:rPr>
              <a:t>截取方式及缺乏临床验证等因素限制。</a:t>
            </a:r>
            <a:endParaRPr lang="zh-CN" altLang="en-US" sz="2400" dirty="0">
              <a:solidFill>
                <a:schemeClr val="bg1"/>
              </a:solidFill>
            </a:endParaRPr>
          </a:p>
          <a:p>
            <a:endParaRPr lang="en-US" altLang="zh-CN" sz="2400" dirty="0">
              <a:solidFill>
                <a:schemeClr val="bg1"/>
              </a:solidFill>
            </a:endParaRPr>
          </a:p>
          <a:p>
            <a:r>
              <a:rPr lang="en-US" altLang="zh-CN" sz="2400" dirty="0">
                <a:solidFill>
                  <a:schemeClr val="bg1"/>
                </a:solidFill>
              </a:rPr>
              <a:t>5.</a:t>
            </a:r>
            <a:r>
              <a:rPr lang="en-US" altLang="zh-CN" sz="2400" b="1" dirty="0">
                <a:solidFill>
                  <a:prstClr val="white"/>
                </a:solidFill>
                <a:latin typeface="Times New Roman" panose="02020603050405020304" pitchFamily="18" charset="0"/>
                <a:ea typeface="微软雅黑" panose="020B0503020204020204" charset="-122"/>
                <a:cs typeface="Times New Roman" panose="02020603050405020304" pitchFamily="18" charset="0"/>
              </a:rPr>
              <a:t> Reference</a:t>
            </a:r>
            <a:endParaRPr lang="en-US" altLang="zh-CN" sz="2400" b="1" dirty="0">
              <a:solidFill>
                <a:prstClr val="white"/>
              </a:solidFill>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10">
                                            <p:txEl>
                                              <p:pRg st="0" end="0"/>
                                            </p:txEl>
                                          </p:spTgt>
                                        </p:tgtEl>
                                      </p:cBhvr>
                                    </p:animEffect>
                                  </p:childTnLst>
                                </p:cTn>
                              </p:par>
                            </p:childTnLst>
                          </p:cTn>
                        </p:par>
                        <p:par>
                          <p:cTn id="9" fill="hold">
                            <p:stCondLst>
                              <p:cond delay="500"/>
                            </p:stCondLst>
                            <p:childTnLst>
                              <p:par>
                                <p:cTn id="10" presetID="41" presetClass="entr" presetSubtype="0" fill="hold" nodeType="afterEffect">
                                  <p:stCondLst>
                                    <p:cond delay="0"/>
                                  </p:stCondLst>
                                  <p:iterate type="lt">
                                    <p:tmPct val="10000"/>
                                  </p:iterate>
                                  <p:childTnLst>
                                    <p:set>
                                      <p:cBhvr>
                                        <p:cTn id="11" dur="1" fill="hold">
                                          <p:stCondLst>
                                            <p:cond delay="0"/>
                                          </p:stCondLst>
                                        </p:cTn>
                                        <p:tgtEl>
                                          <p:spTgt spid="10">
                                            <p:txEl>
                                              <p:pRg st="2" end="2"/>
                                            </p:txEl>
                                          </p:spTgt>
                                        </p:tgtEl>
                                        <p:attrNameLst>
                                          <p:attrName>style.visibility</p:attrName>
                                        </p:attrNameLst>
                                      </p:cBhvr>
                                      <p:to>
                                        <p:strVal val="visible"/>
                                      </p:to>
                                    </p:set>
                                    <p:anim calcmode="lin" valueType="num">
                                      <p:cBhvr>
                                        <p:cTn id="12" dur="200" fill="hold"/>
                                        <p:tgtEl>
                                          <p:spTgt spid="10">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 dur="200" fill="hold"/>
                                        <p:tgtEl>
                                          <p:spTgt spid="10">
                                            <p:txEl>
                                              <p:pRg st="2" end="2"/>
                                            </p:txEl>
                                          </p:spTgt>
                                        </p:tgtEl>
                                        <p:attrNameLst>
                                          <p:attrName>ppt_y</p:attrName>
                                        </p:attrNameLst>
                                      </p:cBhvr>
                                      <p:tavLst>
                                        <p:tav tm="0">
                                          <p:val>
                                            <p:strVal val="#ppt_y"/>
                                          </p:val>
                                        </p:tav>
                                        <p:tav tm="100000">
                                          <p:val>
                                            <p:strVal val="#ppt_y"/>
                                          </p:val>
                                        </p:tav>
                                      </p:tavLst>
                                    </p:anim>
                                    <p:anim calcmode="lin" valueType="num">
                                      <p:cBhvr>
                                        <p:cTn id="14" dur="200" fill="hold"/>
                                        <p:tgtEl>
                                          <p:spTgt spid="10">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5" dur="200" fill="hold"/>
                                        <p:tgtEl>
                                          <p:spTgt spid="10">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00" tmFilter="0,0; .5, 1; 1, 1"/>
                                        <p:tgtEl>
                                          <p:spTgt spid="10">
                                            <p:txEl>
                                              <p:pRg st="2" end="2"/>
                                            </p:txEl>
                                          </p:spTgt>
                                        </p:tgtEl>
                                      </p:cBhvr>
                                    </p:animEffect>
                                  </p:childTnLst>
                                </p:cTn>
                              </p:par>
                            </p:childTnLst>
                          </p:cTn>
                        </p:par>
                        <p:par>
                          <p:cTn id="17" fill="hold">
                            <p:stCondLst>
                              <p:cond delay="2079"/>
                            </p:stCondLst>
                            <p:childTnLst>
                              <p:par>
                                <p:cTn id="18" presetID="41" presetClass="entr" presetSubtype="0" fill="hold" nodeType="afterEffect">
                                  <p:stCondLst>
                                    <p:cond delay="0"/>
                                  </p:stCondLst>
                                  <p:iterate type="lt">
                                    <p:tmPct val="10000"/>
                                  </p:iterate>
                                  <p:childTnLst>
                                    <p:set>
                                      <p:cBhvr>
                                        <p:cTn id="19" dur="1" fill="hold">
                                          <p:stCondLst>
                                            <p:cond delay="0"/>
                                          </p:stCondLst>
                                        </p:cTn>
                                        <p:tgtEl>
                                          <p:spTgt spid="10">
                                            <p:txEl>
                                              <p:pRg st="4" end="4"/>
                                            </p:txEl>
                                          </p:spTgt>
                                        </p:tgtEl>
                                        <p:attrNameLst>
                                          <p:attrName>style.visibility</p:attrName>
                                        </p:attrNameLst>
                                      </p:cBhvr>
                                      <p:to>
                                        <p:strVal val="visible"/>
                                      </p:to>
                                    </p:set>
                                    <p:anim calcmode="lin" valueType="num">
                                      <p:cBhvr>
                                        <p:cTn id="20" dur="200" fill="hold"/>
                                        <p:tgtEl>
                                          <p:spTgt spid="10">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00" fill="hold"/>
                                        <p:tgtEl>
                                          <p:spTgt spid="10">
                                            <p:txEl>
                                              <p:pRg st="4" end="4"/>
                                            </p:txEl>
                                          </p:spTgt>
                                        </p:tgtEl>
                                        <p:attrNameLst>
                                          <p:attrName>ppt_y</p:attrName>
                                        </p:attrNameLst>
                                      </p:cBhvr>
                                      <p:tavLst>
                                        <p:tav tm="0">
                                          <p:val>
                                            <p:strVal val="#ppt_y"/>
                                          </p:val>
                                        </p:tav>
                                        <p:tav tm="100000">
                                          <p:val>
                                            <p:strVal val="#ppt_y"/>
                                          </p:val>
                                        </p:tav>
                                      </p:tavLst>
                                    </p:anim>
                                    <p:anim calcmode="lin" valueType="num">
                                      <p:cBhvr>
                                        <p:cTn id="22" dur="200" fill="hold"/>
                                        <p:tgtEl>
                                          <p:spTgt spid="10">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00" fill="hold"/>
                                        <p:tgtEl>
                                          <p:spTgt spid="10">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00" tmFilter="0,0; .5, 1; 1, 1"/>
                                        <p:tgtEl>
                                          <p:spTgt spid="10">
                                            <p:txEl>
                                              <p:pRg st="4" end="4"/>
                                            </p:txEl>
                                          </p:spTgt>
                                        </p:tgtEl>
                                      </p:cBhvr>
                                    </p:animEffect>
                                  </p:childTnLst>
                                </p:cTn>
                              </p:par>
                            </p:childTnLst>
                          </p:cTn>
                        </p:par>
                        <p:par>
                          <p:cTn id="25" fill="hold">
                            <p:stCondLst>
                              <p:cond delay="3880"/>
                            </p:stCondLst>
                            <p:childTnLst>
                              <p:par>
                                <p:cTn id="26" presetID="41" presetClass="entr" presetSubtype="0" fill="hold" nodeType="afterEffect">
                                  <p:stCondLst>
                                    <p:cond delay="0"/>
                                  </p:stCondLst>
                                  <p:iterate type="lt">
                                    <p:tmPct val="10000"/>
                                  </p:iterate>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p:cTn id="28" dur="200" fill="hold"/>
                                        <p:tgtEl>
                                          <p:spTgt spid="10">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200" fill="hold"/>
                                        <p:tgtEl>
                                          <p:spTgt spid="10">
                                            <p:txEl>
                                              <p:pRg st="6" end="6"/>
                                            </p:txEl>
                                          </p:spTgt>
                                        </p:tgtEl>
                                        <p:attrNameLst>
                                          <p:attrName>ppt_y</p:attrName>
                                        </p:attrNameLst>
                                      </p:cBhvr>
                                      <p:tavLst>
                                        <p:tav tm="0">
                                          <p:val>
                                            <p:strVal val="#ppt_y"/>
                                          </p:val>
                                        </p:tav>
                                        <p:tav tm="100000">
                                          <p:val>
                                            <p:strVal val="#ppt_y"/>
                                          </p:val>
                                        </p:tav>
                                      </p:tavLst>
                                    </p:anim>
                                    <p:anim calcmode="lin" valueType="num">
                                      <p:cBhvr>
                                        <p:cTn id="30" dur="200" fill="hold"/>
                                        <p:tgtEl>
                                          <p:spTgt spid="10">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200" fill="hold"/>
                                        <p:tgtEl>
                                          <p:spTgt spid="10">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200" tmFilter="0,0; .5, 1; 1, 1"/>
                                        <p:tgtEl>
                                          <p:spTgt spid="10">
                                            <p:txEl>
                                              <p:pRg st="6" end="6"/>
                                            </p:txEl>
                                          </p:spTgt>
                                        </p:tgtEl>
                                      </p:cBhvr>
                                    </p:animEffect>
                                  </p:childTnLst>
                                </p:cTn>
                              </p:par>
                            </p:childTnLst>
                          </p:cTn>
                        </p:par>
                        <p:par>
                          <p:cTn id="33" fill="hold">
                            <p:stCondLst>
                              <p:cond delay="5119"/>
                            </p:stCondLst>
                            <p:childTnLst>
                              <p:par>
                                <p:cTn id="34" presetID="41" presetClass="entr" presetSubtype="0" fill="hold" nodeType="afterEffect">
                                  <p:stCondLst>
                                    <p:cond delay="0"/>
                                  </p:stCondLst>
                                  <p:iterate type="lt">
                                    <p:tmPct val="10000"/>
                                  </p:iterate>
                                  <p:childTnLst>
                                    <p:set>
                                      <p:cBhvr>
                                        <p:cTn id="35" dur="1" fill="hold">
                                          <p:stCondLst>
                                            <p:cond delay="0"/>
                                          </p:stCondLst>
                                        </p:cTn>
                                        <p:tgtEl>
                                          <p:spTgt spid="10">
                                            <p:txEl>
                                              <p:pRg st="8" end="8"/>
                                            </p:txEl>
                                          </p:spTgt>
                                        </p:tgtEl>
                                        <p:attrNameLst>
                                          <p:attrName>style.visibility</p:attrName>
                                        </p:attrNameLst>
                                      </p:cBhvr>
                                      <p:to>
                                        <p:strVal val="visible"/>
                                      </p:to>
                                    </p:set>
                                    <p:anim calcmode="lin" valueType="num">
                                      <p:cBhvr>
                                        <p:cTn id="36" dur="200" fill="hold"/>
                                        <p:tgtEl>
                                          <p:spTgt spid="10">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37" dur="200" fill="hold"/>
                                        <p:tgtEl>
                                          <p:spTgt spid="10">
                                            <p:txEl>
                                              <p:pRg st="8" end="8"/>
                                            </p:txEl>
                                          </p:spTgt>
                                        </p:tgtEl>
                                        <p:attrNameLst>
                                          <p:attrName>ppt_y</p:attrName>
                                        </p:attrNameLst>
                                      </p:cBhvr>
                                      <p:tavLst>
                                        <p:tav tm="0">
                                          <p:val>
                                            <p:strVal val="#ppt_y"/>
                                          </p:val>
                                        </p:tav>
                                        <p:tav tm="100000">
                                          <p:val>
                                            <p:strVal val="#ppt_y"/>
                                          </p:val>
                                        </p:tav>
                                      </p:tavLst>
                                    </p:anim>
                                    <p:anim calcmode="lin" valueType="num">
                                      <p:cBhvr>
                                        <p:cTn id="38" dur="200" fill="hold"/>
                                        <p:tgtEl>
                                          <p:spTgt spid="10">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9" dur="200" fill="hold"/>
                                        <p:tgtEl>
                                          <p:spTgt spid="10">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0" dur="200" tmFilter="0,0; .5, 1; 1, 1"/>
                                        <p:tgtEl>
                                          <p:spTgt spid="10">
                                            <p:txEl>
                                              <p:pRg st="8" end="8"/>
                                            </p:txEl>
                                          </p:spTgt>
                                        </p:tgtEl>
                                      </p:cBhvr>
                                    </p:animEffect>
                                  </p:childTnLst>
                                </p:cTn>
                              </p:par>
                            </p:childTnLst>
                          </p:cTn>
                        </p:par>
                        <p:par>
                          <p:cTn id="41" fill="hold">
                            <p:stCondLst>
                              <p:cond delay="6539"/>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10">
                                            <p:txEl>
                                              <p:pRg st="10" end="10"/>
                                            </p:txEl>
                                          </p:spTgt>
                                        </p:tgtEl>
                                        <p:attrNameLst>
                                          <p:attrName>style.visibility</p:attrName>
                                        </p:attrNameLst>
                                      </p:cBhvr>
                                      <p:to>
                                        <p:strVal val="visible"/>
                                      </p:to>
                                    </p:set>
                                    <p:anim calcmode="lin" valueType="num">
                                      <p:cBhvr>
                                        <p:cTn id="44" dur="200" fill="hold"/>
                                        <p:tgtEl>
                                          <p:spTgt spid="10">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200" fill="hold"/>
                                        <p:tgtEl>
                                          <p:spTgt spid="10">
                                            <p:txEl>
                                              <p:pRg st="10" end="10"/>
                                            </p:txEl>
                                          </p:spTgt>
                                        </p:tgtEl>
                                        <p:attrNameLst>
                                          <p:attrName>ppt_y</p:attrName>
                                        </p:attrNameLst>
                                      </p:cBhvr>
                                      <p:tavLst>
                                        <p:tav tm="0">
                                          <p:val>
                                            <p:strVal val="#ppt_y"/>
                                          </p:val>
                                        </p:tav>
                                        <p:tav tm="100000">
                                          <p:val>
                                            <p:strVal val="#ppt_y"/>
                                          </p:val>
                                        </p:tav>
                                      </p:tavLst>
                                    </p:anim>
                                    <p:anim calcmode="lin" valueType="num">
                                      <p:cBhvr>
                                        <p:cTn id="46" dur="200" fill="hold"/>
                                        <p:tgtEl>
                                          <p:spTgt spid="10">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200" fill="hold"/>
                                        <p:tgtEl>
                                          <p:spTgt spid="10">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200" tmFilter="0,0; .5, 1; 1, 1"/>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Introduction : </a:t>
            </a:r>
            <a:r>
              <a:rPr lang="zh-CN" altLang="en-US" sz="4000" b="1" dirty="0">
                <a:solidFill>
                  <a:prstClr val="white"/>
                </a:solidFill>
                <a:latin typeface="Calibri" panose="020F0502020204030204"/>
                <a:ea typeface="微软雅黑" panose="020B0503020204020204" charset="-122"/>
                <a:cs typeface="+mn-ea"/>
              </a:rPr>
              <a:t>项目背景</a:t>
            </a:r>
            <a:endParaRPr lang="zh-CN" altLang="en-US" sz="4000" b="1" dirty="0">
              <a:solidFill>
                <a:prstClr val="white"/>
              </a:solidFill>
              <a:latin typeface="Calibri" panose="020F0502020204030204"/>
              <a:ea typeface="微软雅黑" panose="020B0503020204020204" charset="-122"/>
              <a:cs typeface="+mn-ea"/>
            </a:endParaRPr>
          </a:p>
        </p:txBody>
      </p:sp>
      <p:sp>
        <p:nvSpPr>
          <p:cNvPr id="17" name="文本框 16"/>
          <p:cNvSpPr txBox="1"/>
          <p:nvPr/>
        </p:nvSpPr>
        <p:spPr>
          <a:xfrm>
            <a:off x="408878" y="1419921"/>
            <a:ext cx="11242795" cy="368300"/>
          </a:xfrm>
          <a:prstGeom prst="rect">
            <a:avLst/>
          </a:prstGeom>
          <a:noFill/>
        </p:spPr>
        <p:txBody>
          <a:bodyPr wrap="square" rtlCol="0">
            <a:spAutoFit/>
          </a:bodyPr>
          <a:lstStyle/>
          <a:p>
            <a:pPr indent="457200"/>
            <a:endParaRPr lang="en-US" altLang="zh-CN" b="1" dirty="0">
              <a:solidFill>
                <a:schemeClr val="bg2">
                  <a:lumMod val="25000"/>
                </a:schemeClr>
              </a:solidFill>
              <a:latin typeface="Helvetica Neue"/>
            </a:endParaRPr>
          </a:p>
        </p:txBody>
      </p:sp>
      <p:sp>
        <p:nvSpPr>
          <p:cNvPr id="3" name="页脚占位符 2"/>
          <p:cNvSpPr>
            <a:spLocks noGrp="1"/>
          </p:cNvSpPr>
          <p:nvPr>
            <p:ph type="ftr" sz="quarter" idx="11"/>
          </p:nvPr>
        </p:nvSpPr>
        <p:spPr/>
        <p:txBody>
          <a:bodyPr/>
          <a:lstStyle/>
          <a:p>
            <a:r>
              <a:rPr lang="zh-CN" altLang="en-US" dirty="0"/>
              <a:t>学</a:t>
            </a:r>
            <a:r>
              <a:rPr lang="en-US" altLang="zh-CN" dirty="0"/>
              <a:t>/</a:t>
            </a:r>
            <a:r>
              <a:rPr lang="zh-CN" altLang="en-US" dirty="0"/>
              <a:t>无</a:t>
            </a:r>
            <a:r>
              <a:rPr lang="en-US" altLang="zh-CN" dirty="0"/>
              <a:t>/</a:t>
            </a:r>
            <a:r>
              <a:rPr lang="zh-CN" altLang="en-US" dirty="0"/>
              <a:t>止</a:t>
            </a:r>
            <a:r>
              <a:rPr lang="en-US" altLang="zh-CN" dirty="0"/>
              <a:t>/</a:t>
            </a:r>
            <a:r>
              <a:rPr lang="zh-CN" altLang="en-US" dirty="0"/>
              <a:t>境 气</a:t>
            </a:r>
            <a:r>
              <a:rPr lang="en-US" altLang="zh-CN" dirty="0"/>
              <a:t>/</a:t>
            </a:r>
            <a:r>
              <a:rPr lang="zh-CN" altLang="en-US" dirty="0"/>
              <a:t>有</a:t>
            </a:r>
            <a:r>
              <a:rPr lang="en-US" altLang="zh-CN" dirty="0"/>
              <a:t>/</a:t>
            </a:r>
            <a:r>
              <a:rPr lang="zh-CN" altLang="en-US" dirty="0"/>
              <a:t>浩</a:t>
            </a:r>
            <a:r>
              <a:rPr lang="en-US" altLang="zh-CN" dirty="0"/>
              <a:t>/</a:t>
            </a:r>
            <a:r>
              <a:rPr lang="zh-CN" altLang="en-US" dirty="0"/>
              <a:t>然</a:t>
            </a:r>
            <a:endParaRPr lang="zh-CN" altLang="en-US" dirty="0"/>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dirty="0"/>
          </a:p>
        </p:txBody>
      </p:sp>
      <p:sp>
        <p:nvSpPr>
          <p:cNvPr id="7" name="文本框 6"/>
          <p:cNvSpPr txBox="1"/>
          <p:nvPr/>
        </p:nvSpPr>
        <p:spPr>
          <a:xfrm>
            <a:off x="326390" y="1257300"/>
            <a:ext cx="10323195" cy="3969385"/>
          </a:xfrm>
          <a:prstGeom prst="rect">
            <a:avLst/>
          </a:prstGeom>
        </p:spPr>
        <p:txBody>
          <a:bodyPr wrap="square">
            <a:spAutoFit/>
          </a:bodyPr>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微软雅黑" panose="020B0503020204020204" charset="-122"/>
                <a:ea typeface="微软雅黑" panose="020B0503020204020204" charset="-122"/>
                <a:cs typeface="微软雅黑" panose="020B0503020204020204" charset="-122"/>
              </a:rPr>
              <a:t>1. </a:t>
            </a:r>
            <a:r>
              <a:rPr lang="zh-CN" altLang="en-US" sz="2800">
                <a:latin typeface="微软雅黑" panose="020B0503020204020204" charset="-122"/>
                <a:ea typeface="微软雅黑" panose="020B0503020204020204" charset="-122"/>
                <a:cs typeface="微软雅黑" panose="020B0503020204020204" charset="-122"/>
              </a:rPr>
              <a:t>肺结节是肺癌早期的重要影像学表现</a:t>
            </a:r>
            <a:endParaRPr lang="zh-CN" altLang="en-US" sz="2800">
              <a:latin typeface="微软雅黑" panose="020B0503020204020204" charset="-122"/>
              <a:ea typeface="微软雅黑" panose="020B0503020204020204" charset="-122"/>
              <a:cs typeface="微软雅黑" panose="020B0503020204020204" charset="-122"/>
            </a:endParaRPr>
          </a:p>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微软雅黑" panose="020B0503020204020204" charset="-122"/>
                <a:ea typeface="微软雅黑" panose="020B0503020204020204" charset="-122"/>
                <a:cs typeface="微软雅黑" panose="020B0503020204020204" charset="-122"/>
              </a:rPr>
              <a:t>2. CT </a:t>
            </a:r>
            <a:r>
              <a:rPr lang="zh-CN" altLang="en-US" sz="2800">
                <a:latin typeface="微软雅黑" panose="020B0503020204020204" charset="-122"/>
                <a:ea typeface="微软雅黑" panose="020B0503020204020204" charset="-122"/>
                <a:cs typeface="微软雅黑" panose="020B0503020204020204" charset="-122"/>
              </a:rPr>
              <a:t>是三维医学影像数据</a:t>
            </a:r>
            <a:endParaRPr lang="zh-CN" altLang="en-US" sz="2800">
              <a:latin typeface="微软雅黑" panose="020B0503020204020204" charset="-122"/>
              <a:ea typeface="微软雅黑" panose="020B0503020204020204" charset="-122"/>
              <a:cs typeface="微软雅黑" panose="020B0503020204020204" charset="-122"/>
            </a:endParaRPr>
          </a:p>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微软雅黑" panose="020B0503020204020204" charset="-122"/>
                <a:ea typeface="微软雅黑" panose="020B0503020204020204" charset="-122"/>
                <a:cs typeface="微软雅黑" panose="020B0503020204020204" charset="-122"/>
              </a:rPr>
              <a:t>3. </a:t>
            </a:r>
            <a:r>
              <a:rPr lang="zh-CN" altLang="en-US" sz="2800">
                <a:latin typeface="微软雅黑" panose="020B0503020204020204" charset="-122"/>
                <a:ea typeface="微软雅黑" panose="020B0503020204020204" charset="-122"/>
                <a:cs typeface="微软雅黑" panose="020B0503020204020204" charset="-122"/>
              </a:rPr>
              <a:t>深度学习在医学影像分析中已有大量研究成果</a:t>
            </a:r>
            <a:endParaRPr lang="zh-CN" altLang="en-US" sz="2800">
              <a:latin typeface="微软雅黑" panose="020B0503020204020204" charset="-122"/>
              <a:ea typeface="微软雅黑" panose="020B0503020204020204" charset="-122"/>
              <a:cs typeface="微软雅黑" panose="020B0503020204020204" charset="-122"/>
            </a:endParaRPr>
          </a:p>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微软雅黑" panose="020B0503020204020204" charset="-122"/>
                <a:ea typeface="微软雅黑" panose="020B0503020204020204" charset="-122"/>
                <a:cs typeface="微软雅黑" panose="020B0503020204020204" charset="-122"/>
              </a:rPr>
              <a:t>4. </a:t>
            </a:r>
            <a:r>
              <a:rPr lang="zh-CN" altLang="en-US" sz="2800">
                <a:latin typeface="微软雅黑" panose="020B0503020204020204" charset="-122"/>
                <a:ea typeface="微软雅黑" panose="020B0503020204020204" charset="-122"/>
                <a:cs typeface="微软雅黑" panose="020B0503020204020204" charset="-122"/>
              </a:rPr>
              <a:t>目前大多数相关工作仍然以学术论文形式存在，主要关注模型结构和指标本身，而缺乏面向普通使用者的可交互应用形态。</a:t>
            </a:r>
            <a:endParaRPr lang="zh-CN" altLang="en-US" sz="2800">
              <a:latin typeface="微软雅黑" panose="020B0503020204020204" charset="-122"/>
              <a:ea typeface="微软雅黑" panose="020B0503020204020204" charset="-122"/>
              <a:cs typeface="微软雅黑" panose="020B0503020204020204" charset="-122"/>
            </a:endParaRPr>
          </a:p>
        </p:txBody>
      </p:sp>
      <p:pic>
        <p:nvPicPr>
          <p:cNvPr id="8" name="图片 7" descr="sample_0057"/>
          <p:cNvPicPr>
            <a:picLocks noChangeAspect="1"/>
          </p:cNvPicPr>
          <p:nvPr/>
        </p:nvPicPr>
        <p:blipFill>
          <a:blip r:embed="rId2"/>
          <a:stretch>
            <a:fillRect/>
          </a:stretch>
        </p:blipFill>
        <p:spPr>
          <a:xfrm>
            <a:off x="8369300" y="1257300"/>
            <a:ext cx="3512185" cy="26339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Introduction : </a:t>
            </a:r>
            <a:r>
              <a:rPr lang="zh-CN" altLang="en-US" sz="4000" b="1" dirty="0">
                <a:solidFill>
                  <a:schemeClr val="bg1"/>
                </a:solidFill>
                <a:latin typeface="Times New Roman" panose="02020603050405020304" pitchFamily="18" charset="0"/>
                <a:cs typeface="Times New Roman" panose="02020603050405020304" pitchFamily="18" charset="0"/>
              </a:rPr>
              <a:t>项目简介</a:t>
            </a:r>
            <a:r>
              <a:rPr lang="en-US" altLang="zh-CN" sz="4000" b="1" dirty="0">
                <a:solidFill>
                  <a:schemeClr val="bg1"/>
                </a:solidFill>
                <a:latin typeface="Times New Roman" panose="02020603050405020304" pitchFamily="18" charset="0"/>
                <a:cs typeface="Times New Roman" panose="02020603050405020304" pitchFamily="18" charset="0"/>
              </a:rPr>
              <a:t> </a:t>
            </a:r>
            <a:endParaRPr lang="zh-CN" altLang="en-US" sz="4000" b="1" dirty="0">
              <a:solidFill>
                <a:prstClr val="white"/>
              </a:solidFill>
              <a:latin typeface="Calibri" panose="020F0502020204030204"/>
              <a:ea typeface="微软雅黑" panose="020B0503020204020204" charset="-122"/>
              <a:cs typeface="+mn-ea"/>
            </a:endParaRPr>
          </a:p>
        </p:txBody>
      </p:sp>
      <p:sp>
        <p:nvSpPr>
          <p:cNvPr id="3" name="页脚占位符 2"/>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
        <p:nvSpPr>
          <p:cNvPr id="10" name="文本框 9"/>
          <p:cNvSpPr txBox="1"/>
          <p:nvPr/>
        </p:nvSpPr>
        <p:spPr>
          <a:xfrm>
            <a:off x="944880" y="1387475"/>
            <a:ext cx="10302240" cy="829945"/>
          </a:xfrm>
          <a:prstGeom prst="rect">
            <a:avLst/>
          </a:prstGeom>
          <a:noFill/>
        </p:spPr>
        <p:txBody>
          <a:bodyPr wrap="square" rtlCol="0" anchor="t">
            <a:spAutoFit/>
          </a:bodyPr>
          <a:p>
            <a:r>
              <a:rPr lang="zh-CN" altLang="en-US" sz="2400">
                <a:latin typeface="微软雅黑" panose="020B0503020204020204" charset="-122"/>
                <a:ea typeface="微软雅黑" panose="020B0503020204020204" charset="-122"/>
                <a:cs typeface="微软雅黑" panose="020B0503020204020204" charset="-122"/>
              </a:rPr>
              <a:t>本项目旨在构建一个基于</a:t>
            </a:r>
            <a:r>
              <a:rPr lang="en-US" altLang="zh-CN" sz="2400">
                <a:latin typeface="微软雅黑" panose="020B0503020204020204" charset="-122"/>
                <a:ea typeface="微软雅黑" panose="020B0503020204020204" charset="-122"/>
                <a:cs typeface="微软雅黑" panose="020B0503020204020204" charset="-122"/>
              </a:rPr>
              <a:t> 3D CNN </a:t>
            </a:r>
            <a:r>
              <a:rPr lang="zh-CN" altLang="en-US" sz="2400">
                <a:latin typeface="微软雅黑" panose="020B0503020204020204" charset="-122"/>
                <a:ea typeface="微软雅黑" panose="020B0503020204020204" charset="-122"/>
                <a:cs typeface="微软雅黑" panose="020B0503020204020204" charset="-122"/>
              </a:rPr>
              <a:t>与</a:t>
            </a:r>
            <a:r>
              <a:rPr lang="en-US" altLang="zh-CN" sz="2400">
                <a:latin typeface="微软雅黑" panose="020B0503020204020204" charset="-122"/>
                <a:ea typeface="微软雅黑" panose="020B0503020204020204" charset="-122"/>
                <a:cs typeface="微软雅黑" panose="020B0503020204020204" charset="-122"/>
              </a:rPr>
              <a:t> 3D ResNet </a:t>
            </a:r>
            <a:r>
              <a:rPr lang="zh-CN" altLang="en-US" sz="2400">
                <a:latin typeface="微软雅黑" panose="020B0503020204020204" charset="-122"/>
                <a:ea typeface="微软雅黑" panose="020B0503020204020204" charset="-122"/>
                <a:cs typeface="微软雅黑" panose="020B0503020204020204" charset="-122"/>
              </a:rPr>
              <a:t>的肺结节良恶性分类模型，对结节局部</a:t>
            </a:r>
            <a:r>
              <a:rPr lang="en-US" altLang="zh-CN" sz="2400">
                <a:latin typeface="微软雅黑" panose="020B0503020204020204" charset="-122"/>
                <a:ea typeface="微软雅黑" panose="020B0503020204020204" charset="-122"/>
                <a:cs typeface="微软雅黑" panose="020B0503020204020204" charset="-122"/>
              </a:rPr>
              <a:t> CT Patch </a:t>
            </a:r>
            <a:r>
              <a:rPr lang="zh-CN" altLang="en-US" sz="2400">
                <a:latin typeface="微软雅黑" panose="020B0503020204020204" charset="-122"/>
                <a:ea typeface="微软雅黑" panose="020B0503020204020204" charset="-122"/>
                <a:cs typeface="微软雅黑" panose="020B0503020204020204" charset="-122"/>
              </a:rPr>
              <a:t>输出其为恶性的概率，用于辅助风险评估。</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44880" y="2683510"/>
            <a:ext cx="9479280" cy="2497455"/>
          </a:xfrm>
          <a:prstGeom prst="rect">
            <a:avLst/>
          </a:prstGeom>
        </p:spPr>
        <p:txBody>
          <a:bodyPr wrap="square">
            <a:spAutoFit/>
          </a:bodyPr>
          <a:p>
            <a:pPr>
              <a:spcAft>
                <a:spcPct val="60000"/>
              </a:spcAft>
            </a:pPr>
            <a:r>
              <a:rPr lang="zh-CN" altLang="en-US" sz="2000" b="1">
                <a:latin typeface="微软雅黑" panose="020B0503020204020204" charset="-122"/>
                <a:ea typeface="微软雅黑" panose="020B0503020204020204" charset="-122"/>
                <a:cs typeface="微软雅黑" panose="020B0503020204020204" charset="-122"/>
              </a:rPr>
              <a:t>设计选择与</a:t>
            </a:r>
            <a:r>
              <a:rPr lang="zh-CN" altLang="en-US" sz="2000" b="1">
                <a:latin typeface="微软雅黑" panose="020B0503020204020204" charset="-122"/>
                <a:ea typeface="微软雅黑" panose="020B0503020204020204" charset="-122"/>
                <a:cs typeface="微软雅黑" panose="020B0503020204020204" charset="-122"/>
              </a:rPr>
              <a:t>实现特点</a:t>
            </a:r>
            <a:endParaRPr lang="zh-CN" altLang="en-US" sz="2000" b="1">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en-US" altLang="zh-CN" sz="2000">
                <a:latin typeface="微软雅黑" panose="020B0503020204020204" charset="-122"/>
                <a:ea typeface="微软雅黑" panose="020B0503020204020204" charset="-122"/>
                <a:cs typeface="微软雅黑" panose="020B0503020204020204" charset="-122"/>
              </a:rPr>
              <a:t>Patch-level </a:t>
            </a:r>
            <a:r>
              <a:rPr lang="zh-CN" altLang="en-US" sz="2000">
                <a:latin typeface="微软雅黑" panose="020B0503020204020204" charset="-122"/>
                <a:ea typeface="微软雅黑" panose="020B0503020204020204" charset="-122"/>
                <a:cs typeface="微软雅黑" panose="020B0503020204020204" charset="-122"/>
              </a:rPr>
              <a:t>建模视角：聚焦结节局部区域，降低整体影像复杂度，减少无关背景干扰（其实主要是</a:t>
            </a:r>
            <a:r>
              <a:rPr lang="en-US" altLang="zh-CN" sz="2000">
                <a:latin typeface="微软雅黑" panose="020B0503020204020204" charset="-122"/>
                <a:ea typeface="微软雅黑" panose="020B0503020204020204" charset="-122"/>
                <a:cs typeface="微软雅黑" panose="020B0503020204020204" charset="-122"/>
              </a:rPr>
              <a:t>whole CT or muti-slice</a:t>
            </a:r>
            <a:r>
              <a:rPr lang="zh-CN" altLang="en-US" sz="2000">
                <a:latin typeface="微软雅黑" panose="020B0503020204020204" charset="-122"/>
                <a:ea typeface="微软雅黑" panose="020B0503020204020204" charset="-122"/>
                <a:cs typeface="微软雅黑" panose="020B0503020204020204" charset="-122"/>
              </a:rPr>
              <a:t>我显存</a:t>
            </a:r>
            <a:r>
              <a:rPr lang="zh-CN" altLang="en-US" sz="2000">
                <a:latin typeface="微软雅黑" panose="020B0503020204020204" charset="-122"/>
                <a:ea typeface="微软雅黑" panose="020B0503020204020204" charset="-122"/>
                <a:cs typeface="微软雅黑" panose="020B0503020204020204" charset="-122"/>
              </a:rPr>
              <a:t>会爆）</a:t>
            </a:r>
            <a:endParaRPr lang="zh-CN" altLang="en-US" sz="20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endParaRPr lang="zh-CN" altLang="en-US" sz="20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zh-CN" altLang="en-US" sz="2000">
                <a:latin typeface="微软雅黑" panose="020B0503020204020204" charset="-122"/>
                <a:ea typeface="微软雅黑" panose="020B0503020204020204" charset="-122"/>
                <a:cs typeface="微软雅黑" panose="020B0503020204020204" charset="-122"/>
              </a:rPr>
              <a:t>工程化完整实现：覆盖数据预处理、模型训练、性能评估与可视化界面</a:t>
            </a:r>
            <a:endParaRPr lang="zh-CN" altLang="en-US" sz="20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endParaRPr lang="zh-CN" altLang="en-US" sz="20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zh-CN" altLang="en-US" sz="2000">
                <a:latin typeface="微软雅黑" panose="020B0503020204020204" charset="-122"/>
                <a:ea typeface="微软雅黑" panose="020B0503020204020204" charset="-122"/>
                <a:cs typeface="微软雅黑" panose="020B0503020204020204" charset="-122"/>
              </a:rPr>
              <a:t>风险概率输出而非诊断结论：符合 “</a:t>
            </a:r>
            <a:r>
              <a:rPr lang="en-US" altLang="zh-CN" sz="2000">
                <a:latin typeface="微软雅黑" panose="020B0503020204020204" charset="-122"/>
                <a:ea typeface="微软雅黑" panose="020B0503020204020204" charset="-122"/>
                <a:cs typeface="微软雅黑" panose="020B0503020204020204" charset="-122"/>
              </a:rPr>
              <a:t>Not-a-Diagnosis” </a:t>
            </a:r>
            <a:r>
              <a:rPr lang="zh-CN" altLang="en-US" sz="2000">
                <a:latin typeface="微软雅黑" panose="020B0503020204020204" charset="-122"/>
                <a:ea typeface="微软雅黑" panose="020B0503020204020204" charset="-122"/>
                <a:cs typeface="微软雅黑" panose="020B0503020204020204" charset="-122"/>
              </a:rPr>
              <a:t>的辅助决策定位</a:t>
            </a:r>
            <a:endParaRPr lang="zh-CN" altLang="en-US"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Method </a:t>
            </a:r>
            <a:r>
              <a:rPr lang="en-US" altLang="zh-CN" sz="4000" dirty="0">
                <a:solidFill>
                  <a:schemeClr val="bg1"/>
                </a:solidFill>
              </a:rPr>
              <a:t>	</a:t>
            </a:r>
            <a:endParaRPr lang="zh-CN" altLang="en-US" sz="4000" b="1" dirty="0">
              <a:solidFill>
                <a:prstClr val="white"/>
              </a:solidFill>
              <a:latin typeface="Calibri" panose="020F0502020204030204"/>
              <a:ea typeface="微软雅黑" panose="020B0503020204020204" charset="-122"/>
              <a:cs typeface="+mn-ea"/>
            </a:endParaRPr>
          </a:p>
        </p:txBody>
      </p:sp>
      <p:sp>
        <p:nvSpPr>
          <p:cNvPr id="8" name="页脚占位符 7"/>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9" name="灯片编号占位符 8"/>
          <p:cNvSpPr>
            <a:spLocks noGrp="1"/>
          </p:cNvSpPr>
          <p:nvPr>
            <p:ph type="sldNum" sz="quarter" idx="12"/>
          </p:nvPr>
        </p:nvSpPr>
        <p:spPr/>
        <p:txBody>
          <a:bodyPr/>
          <a:lstStyle/>
          <a:p>
            <a:fld id="{6F2AC802-D7B1-4CA2-9B2C-EF297C9AA1CB}" type="slidenum">
              <a:rPr lang="zh-CN" altLang="en-US" smtClean="0"/>
            </a:fld>
            <a:endParaRPr lang="zh-CN" altLang="en-US"/>
          </a:p>
        </p:txBody>
      </p:sp>
      <p:pic>
        <p:nvPicPr>
          <p:cNvPr id="10" name="图片 9" descr="ResNet3D18.onnx"/>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0600" y="1675765"/>
            <a:ext cx="3161030" cy="33305750"/>
          </a:xfrm>
          <a:prstGeom prst="rect">
            <a:avLst/>
          </a:prstGeom>
        </p:spPr>
      </p:pic>
      <p:sp>
        <p:nvSpPr>
          <p:cNvPr id="11" name="文本框 10"/>
          <p:cNvSpPr txBox="1"/>
          <p:nvPr/>
        </p:nvSpPr>
        <p:spPr>
          <a:xfrm>
            <a:off x="297180" y="1729740"/>
            <a:ext cx="7811135" cy="4218305"/>
          </a:xfrm>
          <a:prstGeom prst="rect">
            <a:avLst/>
          </a:prstGeom>
        </p:spPr>
        <p:txBody>
          <a:bodyPr>
            <a:noAutofit/>
          </a:bodyPr>
          <a:p>
            <a:r>
              <a:rPr lang="zh-CN" altLang="en-US" sz="2400">
                <a:latin typeface="微软雅黑" panose="020B0503020204020204" charset="-122"/>
                <a:ea typeface="微软雅黑" panose="020B0503020204020204" charset="-122"/>
                <a:cs typeface="微软雅黑" panose="020B0503020204020204" charset="-122"/>
              </a:rPr>
              <a:t>我们基于 </a:t>
            </a:r>
            <a:r>
              <a:rPr lang="en-US" altLang="zh-CN" sz="2400">
                <a:latin typeface="微软雅黑" panose="020B0503020204020204" charset="-122"/>
                <a:ea typeface="微软雅黑" panose="020B0503020204020204" charset="-122"/>
                <a:cs typeface="微软雅黑" panose="020B0503020204020204" charset="-122"/>
              </a:rPr>
              <a:t>LIDC-IDRI </a:t>
            </a:r>
            <a:r>
              <a:rPr lang="zh-CN" altLang="en-US" sz="2400">
                <a:latin typeface="微软雅黑" panose="020B0503020204020204" charset="-122"/>
                <a:ea typeface="微软雅黑" panose="020B0503020204020204" charset="-122"/>
                <a:cs typeface="微软雅黑" panose="020B0503020204020204" charset="-122"/>
              </a:rPr>
              <a:t>数据集构建了三维肺结节 </a:t>
            </a:r>
            <a:r>
              <a:rPr lang="en-US" altLang="zh-CN" sz="2400">
                <a:latin typeface="微软雅黑" panose="020B0503020204020204" charset="-122"/>
                <a:ea typeface="微软雅黑" panose="020B0503020204020204" charset="-122"/>
                <a:cs typeface="微软雅黑" panose="020B0503020204020204" charset="-122"/>
              </a:rPr>
              <a:t>Patch </a:t>
            </a:r>
            <a:r>
              <a:rPr lang="zh-CN" altLang="en-US" sz="2400">
                <a:latin typeface="微软雅黑" panose="020B0503020204020204" charset="-122"/>
                <a:ea typeface="微软雅黑" panose="020B0503020204020204" charset="-122"/>
                <a:cs typeface="微软雅黑" panose="020B0503020204020204" charset="-122"/>
              </a:rPr>
              <a:t>数据，并设计了 </a:t>
            </a:r>
            <a:r>
              <a:rPr lang="en-US" altLang="zh-CN" sz="2400">
                <a:latin typeface="微软雅黑" panose="020B0503020204020204" charset="-122"/>
                <a:ea typeface="微软雅黑" panose="020B0503020204020204" charset="-122"/>
                <a:cs typeface="微软雅黑" panose="020B0503020204020204" charset="-122"/>
              </a:rPr>
              <a:t>3D CNN </a:t>
            </a:r>
            <a:r>
              <a:rPr lang="zh-CN" altLang="en-US" sz="2400">
                <a:latin typeface="微软雅黑" panose="020B0503020204020204" charset="-122"/>
                <a:ea typeface="微软雅黑" panose="020B0503020204020204" charset="-122"/>
                <a:cs typeface="微软雅黑" panose="020B0503020204020204" charset="-122"/>
              </a:rPr>
              <a:t>与 </a:t>
            </a:r>
            <a:r>
              <a:rPr lang="en-US" altLang="zh-CN" sz="2400">
                <a:latin typeface="微软雅黑" panose="020B0503020204020204" charset="-122"/>
                <a:ea typeface="微软雅黑" panose="020B0503020204020204" charset="-122"/>
                <a:cs typeface="微软雅黑" panose="020B0503020204020204" charset="-122"/>
              </a:rPr>
              <a:t>3D ResNet </a:t>
            </a:r>
            <a:r>
              <a:rPr lang="zh-CN" altLang="en-US" sz="2400">
                <a:latin typeface="微软雅黑" panose="020B0503020204020204" charset="-122"/>
                <a:ea typeface="微软雅黑" panose="020B0503020204020204" charset="-122"/>
                <a:cs typeface="微软雅黑" panose="020B0503020204020204" charset="-122"/>
              </a:rPr>
              <a:t>模型进行对比实验。</a:t>
            </a:r>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zh-CN" altLang="en-US" sz="2400">
                <a:latin typeface="微软雅黑" panose="020B0503020204020204" charset="-122"/>
                <a:ea typeface="微软雅黑" panose="020B0503020204020204" charset="-122"/>
                <a:cs typeface="微软雅黑" panose="020B0503020204020204" charset="-122"/>
              </a:rPr>
              <a:t>使用 </a:t>
            </a:r>
            <a:r>
              <a:rPr lang="en-US" altLang="zh-CN" sz="2400">
                <a:latin typeface="微软雅黑" panose="020B0503020204020204" charset="-122"/>
                <a:ea typeface="微软雅黑" panose="020B0503020204020204" charset="-122"/>
                <a:cs typeface="微软雅黑" panose="020B0503020204020204" charset="-122"/>
              </a:rPr>
              <a:t>64 x 64 x 64</a:t>
            </a:r>
            <a:r>
              <a:rPr lang="en-US" altLang="zh-CN" sz="2400">
                <a:latin typeface="微软雅黑" panose="020B0503020204020204" charset="-122"/>
                <a:ea typeface="微软雅黑" panose="020B0503020204020204" charset="-122"/>
                <a:cs typeface="微软雅黑" panose="020B0503020204020204" charset="-122"/>
              </a:rPr>
              <a:t> </a:t>
            </a:r>
            <a:r>
              <a:rPr lang="zh-CN" altLang="en-US" sz="2400">
                <a:latin typeface="微软雅黑" panose="020B0503020204020204" charset="-122"/>
                <a:ea typeface="微软雅黑" panose="020B0503020204020204" charset="-122"/>
                <a:cs typeface="微软雅黑" panose="020B0503020204020204" charset="-122"/>
              </a:rPr>
              <a:t>的三维 </a:t>
            </a:r>
            <a:r>
              <a:rPr lang="en-US" altLang="zh-CN" sz="2400">
                <a:latin typeface="微软雅黑" panose="020B0503020204020204" charset="-122"/>
                <a:ea typeface="微软雅黑" panose="020B0503020204020204" charset="-122"/>
                <a:cs typeface="微软雅黑" panose="020B0503020204020204" charset="-122"/>
              </a:rPr>
              <a:t>Patch</a:t>
            </a:r>
            <a:endParaRPr lang="en-US" altLang="zh-CN"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endParaRPr lang="en-US" altLang="zh-CN"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zh-CN" altLang="en-US" sz="2400">
                <a:latin typeface="微软雅黑" panose="020B0503020204020204" charset="-122"/>
                <a:ea typeface="微软雅黑" panose="020B0503020204020204" charset="-122"/>
                <a:cs typeface="微软雅黑" panose="020B0503020204020204" charset="-122"/>
              </a:rPr>
              <a:t>将标签 </a:t>
            </a:r>
            <a:r>
              <a:rPr lang="en-US" altLang="zh-CN" sz="2400">
                <a:latin typeface="微软雅黑" panose="020B0503020204020204" charset="-122"/>
                <a:ea typeface="微软雅黑" panose="020B0503020204020204" charset="-122"/>
                <a:cs typeface="微软雅黑" panose="020B0503020204020204" charset="-122"/>
              </a:rPr>
              <a:t>1–2 </a:t>
            </a:r>
            <a:r>
              <a:rPr lang="zh-CN" altLang="en-US" sz="2400">
                <a:latin typeface="微软雅黑" panose="020B0503020204020204" charset="-122"/>
                <a:ea typeface="微软雅黑" panose="020B0503020204020204" charset="-122"/>
                <a:cs typeface="微软雅黑" panose="020B0503020204020204" charset="-122"/>
              </a:rPr>
              <a:t>视为良性，</a:t>
            </a:r>
            <a:r>
              <a:rPr lang="en-US" altLang="zh-CN" sz="2400">
                <a:latin typeface="微软雅黑" panose="020B0503020204020204" charset="-122"/>
                <a:ea typeface="微软雅黑" panose="020B0503020204020204" charset="-122"/>
                <a:cs typeface="微软雅黑" panose="020B0503020204020204" charset="-122"/>
              </a:rPr>
              <a:t>4–5 </a:t>
            </a:r>
            <a:r>
              <a:rPr lang="zh-CN" altLang="en-US" sz="2400">
                <a:latin typeface="微软雅黑" panose="020B0503020204020204" charset="-122"/>
                <a:ea typeface="微软雅黑" panose="020B0503020204020204" charset="-122"/>
                <a:cs typeface="微软雅黑" panose="020B0503020204020204" charset="-122"/>
              </a:rPr>
              <a:t>视为恶性</a:t>
            </a:r>
            <a:endParaRPr lang="zh-CN" altLang="en-US"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endParaRPr lang="zh-CN" altLang="en-US"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en-US" altLang="zh-CN" sz="2400">
                <a:latin typeface="微软雅黑" panose="020B0503020204020204" charset="-122"/>
                <a:ea typeface="微软雅黑" panose="020B0503020204020204" charset="-122"/>
                <a:cs typeface="微软雅黑" panose="020B0503020204020204" charset="-122"/>
              </a:rPr>
              <a:t>Simple 3DCNN </a:t>
            </a:r>
            <a:r>
              <a:rPr lang="zh-CN" altLang="en-US" sz="2400">
                <a:latin typeface="微软雅黑" panose="020B0503020204020204" charset="-122"/>
                <a:ea typeface="微软雅黑" panose="020B0503020204020204" charset="-122"/>
                <a:cs typeface="微软雅黑" panose="020B0503020204020204" charset="-122"/>
              </a:rPr>
              <a:t>作为基线，</a:t>
            </a:r>
            <a:r>
              <a:rPr lang="en-US" altLang="zh-CN" sz="2400">
                <a:latin typeface="微软雅黑" panose="020B0503020204020204" charset="-122"/>
                <a:ea typeface="微软雅黑" panose="020B0503020204020204" charset="-122"/>
                <a:cs typeface="微软雅黑" panose="020B0503020204020204" charset="-122"/>
              </a:rPr>
              <a:t>3D ResNet </a:t>
            </a:r>
            <a:r>
              <a:rPr lang="zh-CN" altLang="en-US" sz="2400">
                <a:latin typeface="微软雅黑" panose="020B0503020204020204" charset="-122"/>
                <a:ea typeface="微软雅黑" panose="020B0503020204020204" charset="-122"/>
                <a:cs typeface="微软雅黑" panose="020B0503020204020204" charset="-122"/>
              </a:rPr>
              <a:t>准确的说是</a:t>
            </a:r>
            <a:r>
              <a:rPr lang="en-US" altLang="zh-CN" sz="2400">
                <a:latin typeface="微软雅黑" panose="020B0503020204020204" charset="-122"/>
                <a:ea typeface="微软雅黑" panose="020B0503020204020204" charset="-122"/>
                <a:cs typeface="微软雅黑" panose="020B0503020204020204" charset="-122"/>
              </a:rPr>
              <a:t>3D ResNet18 </a:t>
            </a:r>
            <a:r>
              <a:rPr lang="zh-CN" altLang="en-US" sz="2400">
                <a:latin typeface="微软雅黑" panose="020B0503020204020204" charset="-122"/>
                <a:ea typeface="微软雅黑" panose="020B0503020204020204" charset="-122"/>
                <a:cs typeface="微软雅黑" panose="020B0503020204020204" charset="-122"/>
              </a:rPr>
              <a:t>作为增强模型，</a:t>
            </a:r>
            <a:r>
              <a:rPr lang="zh-CN" altLang="en-US" sz="2400">
                <a:latin typeface="微软雅黑" panose="020B0503020204020204" charset="-122"/>
                <a:ea typeface="微软雅黑" panose="020B0503020204020204" charset="-122"/>
                <a:cs typeface="微软雅黑" panose="020B0503020204020204" charset="-122"/>
              </a:rPr>
              <a:t>核心就是：</a:t>
            </a:r>
            <a:endParaRPr lang="zh-CN" altLang="en-US" sz="2400">
              <a:latin typeface="微软雅黑" panose="020B0503020204020204" charset="-122"/>
              <a:ea typeface="微软雅黑" panose="020B0503020204020204" charset="-122"/>
              <a:cs typeface="微软雅黑" panose="020B0503020204020204" charset="-122"/>
            </a:endParaRPr>
          </a:p>
        </p:txBody>
      </p:sp>
      <p:pic>
        <p:nvPicPr>
          <p:cNvPr id="12" name="图片 11"/>
          <p:cNvPicPr>
            <a:picLocks noChangeAspect="1"/>
          </p:cNvPicPr>
          <p:nvPr/>
        </p:nvPicPr>
        <p:blipFill>
          <a:blip r:embed="rId4"/>
          <a:stretch>
            <a:fillRect/>
          </a:stretch>
        </p:blipFill>
        <p:spPr>
          <a:xfrm>
            <a:off x="0" y="5688330"/>
            <a:ext cx="4803775" cy="103314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nodeType="clickEffect">
                                  <p:stCondLst>
                                    <p:cond delay="0"/>
                                  </p:stCondLst>
                                  <p:childTnLst>
                                    <p:anim calcmode="lin" valueType="num">
                                      <p:cBhvr additive="base">
                                        <p:cTn id="6" dur="20000"/>
                                        <p:tgtEl>
                                          <p:spTgt spid="10"/>
                                        </p:tgtEl>
                                        <p:attrNameLst>
                                          <p:attrName>ppt_y</p:attrName>
                                        </p:attrNameLst>
                                      </p:cBhvr>
                                      <p:tavLst>
                                        <p:tav tm="0">
                                          <p:val>
                                            <p:strVal val="#ppt_y"/>
                                          </p:val>
                                        </p:tav>
                                        <p:tav tm="100000">
                                          <p:val>
                                            <p:strVal val="#ppt_y-#ppt_h*1.125000"/>
                                          </p:val>
                                        </p:tav>
                                      </p:tavLst>
                                    </p:anim>
                                    <p:animEffect transition="out" filter="wipe(up)">
                                      <p:cBhvr>
                                        <p:cTn id="7" dur="20000"/>
                                        <p:tgtEl>
                                          <p:spTgt spid="10"/>
                                        </p:tgtEl>
                                      </p:cBhvr>
                                    </p:animEffect>
                                    <p:set>
                                      <p:cBhvr>
                                        <p:cTn id="8" dur="1" fill="hold">
                                          <p:stCondLst>
                                            <p:cond delay="1996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Result </a:t>
            </a:r>
            <a:endParaRPr lang="zh-CN" altLang="en-US" sz="4000" b="1" dirty="0">
              <a:solidFill>
                <a:prstClr val="white"/>
              </a:solidFill>
              <a:latin typeface="Calibri" panose="020F0502020204030204"/>
              <a:ea typeface="微软雅黑" panose="020B0503020204020204" charset="-122"/>
              <a:cs typeface="+mn-ea"/>
            </a:endParaRPr>
          </a:p>
        </p:txBody>
      </p:sp>
      <p:sp>
        <p:nvSpPr>
          <p:cNvPr id="3" name="页脚占位符 2"/>
          <p:cNvSpPr>
            <a:spLocks noGrp="1"/>
          </p:cNvSpPr>
          <p:nvPr>
            <p:ph type="ftr" sz="quarter" idx="11"/>
          </p:nvPr>
        </p:nvSpPr>
        <p:spPr/>
        <p:txBody>
          <a:bodyPr/>
          <a:lstStyle/>
          <a:p>
            <a:r>
              <a:rPr lang="zh-CN" altLang="en-US" dirty="0"/>
              <a:t>学</a:t>
            </a:r>
            <a:r>
              <a:rPr lang="en-US" altLang="zh-CN" dirty="0"/>
              <a:t>/</a:t>
            </a:r>
            <a:r>
              <a:rPr lang="zh-CN" altLang="en-US" dirty="0"/>
              <a:t>无</a:t>
            </a:r>
            <a:r>
              <a:rPr lang="en-US" altLang="zh-CN" dirty="0"/>
              <a:t>/</a:t>
            </a:r>
            <a:r>
              <a:rPr lang="zh-CN" altLang="en-US" dirty="0"/>
              <a:t>止</a:t>
            </a:r>
            <a:r>
              <a:rPr lang="en-US" altLang="zh-CN" dirty="0"/>
              <a:t>/</a:t>
            </a:r>
            <a:r>
              <a:rPr lang="zh-CN" altLang="en-US" dirty="0"/>
              <a:t>境 气</a:t>
            </a:r>
            <a:r>
              <a:rPr lang="en-US" altLang="zh-CN" dirty="0"/>
              <a:t>/</a:t>
            </a:r>
            <a:r>
              <a:rPr lang="zh-CN" altLang="en-US" dirty="0"/>
              <a:t>有</a:t>
            </a:r>
            <a:r>
              <a:rPr lang="en-US" altLang="zh-CN" dirty="0"/>
              <a:t>/</a:t>
            </a:r>
            <a:r>
              <a:rPr lang="zh-CN" altLang="en-US" dirty="0"/>
              <a:t>浩</a:t>
            </a:r>
            <a:r>
              <a:rPr lang="en-US" altLang="zh-CN" dirty="0"/>
              <a:t>/</a:t>
            </a:r>
            <a:r>
              <a:rPr lang="zh-CN" altLang="en-US" dirty="0"/>
              <a:t>然</a:t>
            </a:r>
            <a:endParaRPr lang="zh-CN" altLang="en-US" dirty="0"/>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pic>
        <p:nvPicPr>
          <p:cNvPr id="8" name="图片 7"/>
          <p:cNvPicPr>
            <a:picLocks noChangeAspect="1"/>
          </p:cNvPicPr>
          <p:nvPr/>
        </p:nvPicPr>
        <p:blipFill>
          <a:blip r:embed="rId2"/>
          <a:stretch>
            <a:fillRect/>
          </a:stretch>
        </p:blipFill>
        <p:spPr>
          <a:xfrm>
            <a:off x="3044825" y="1174750"/>
            <a:ext cx="6102350" cy="4900930"/>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Discussion : </a:t>
            </a:r>
            <a:r>
              <a:rPr lang="zh-CN" altLang="en-US" sz="4000" b="1" dirty="0">
                <a:solidFill>
                  <a:schemeClr val="bg1"/>
                </a:solidFill>
                <a:latin typeface="Times New Roman" panose="02020603050405020304" pitchFamily="18" charset="0"/>
                <a:cs typeface="Times New Roman" panose="02020603050405020304" pitchFamily="18" charset="0"/>
              </a:rPr>
              <a:t>工作量和与课程的</a:t>
            </a:r>
            <a:r>
              <a:rPr lang="zh-CN" altLang="en-US" sz="4000" b="1" dirty="0">
                <a:solidFill>
                  <a:schemeClr val="bg1"/>
                </a:solidFill>
                <a:latin typeface="Times New Roman" panose="02020603050405020304" pitchFamily="18" charset="0"/>
                <a:cs typeface="Times New Roman" panose="02020603050405020304" pitchFamily="18" charset="0"/>
              </a:rPr>
              <a:t>联系</a:t>
            </a:r>
            <a:endParaRPr lang="zh-CN" altLang="en-US" sz="4000" b="1" dirty="0">
              <a:solidFill>
                <a:schemeClr val="bg1"/>
              </a:solidFill>
              <a:latin typeface="Times New Roman" panose="02020603050405020304" pitchFamily="18" charset="0"/>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
        <p:nvSpPr>
          <p:cNvPr id="8" name="文本框 7"/>
          <p:cNvSpPr txBox="1"/>
          <p:nvPr>
            <p:custDataLst>
              <p:tags r:id="rId2"/>
            </p:custDataLst>
          </p:nvPr>
        </p:nvSpPr>
        <p:spPr>
          <a:xfrm>
            <a:off x="544830" y="1226820"/>
            <a:ext cx="6096000" cy="5631180"/>
          </a:xfrm>
          <a:prstGeom prst="rect">
            <a:avLst/>
          </a:prstGeom>
          <a:noFill/>
        </p:spPr>
        <p:txBody>
          <a:bodyPr wrap="square" rtlCol="0" anchor="t">
            <a:spAutoFit/>
          </a:bodyPr>
          <a:p>
            <a:r>
              <a:rPr lang="en-US" altLang="zh-CN" sz="2000">
                <a:latin typeface="微软雅黑" panose="020B0503020204020204" charset="-122"/>
                <a:ea typeface="微软雅黑" panose="020B0503020204020204" charset="-122"/>
                <a:cs typeface="微软雅黑" panose="020B0503020204020204" charset="-122"/>
              </a:rPr>
              <a:t>LIDC-IDRI </a:t>
            </a:r>
            <a:r>
              <a:rPr lang="zh-CN" altLang="en-US" sz="2000">
                <a:latin typeface="微软雅黑" panose="020B0503020204020204" charset="-122"/>
                <a:ea typeface="微软雅黑" panose="020B0503020204020204" charset="-122"/>
                <a:cs typeface="微软雅黑" panose="020B0503020204020204" charset="-122"/>
              </a:rPr>
              <a:t>原始</a:t>
            </a:r>
            <a:r>
              <a:rPr lang="en-US" altLang="zh-CN" sz="2000">
                <a:latin typeface="微软雅黑" panose="020B0503020204020204" charset="-122"/>
                <a:ea typeface="微软雅黑" panose="020B0503020204020204" charset="-122"/>
                <a:cs typeface="微软雅黑" panose="020B0503020204020204" charset="-122"/>
              </a:rPr>
              <a:t> CT </a:t>
            </a:r>
            <a:r>
              <a:rPr lang="zh-CN" altLang="en-US" sz="2000">
                <a:latin typeface="微软雅黑" panose="020B0503020204020204" charset="-122"/>
                <a:ea typeface="微软雅黑" panose="020B0503020204020204" charset="-122"/>
                <a:cs typeface="微软雅黑" panose="020B0503020204020204" charset="-122"/>
              </a:rPr>
              <a:t>数据</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结节坐标与标注筛选</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3D Patch </a:t>
            </a:r>
            <a:r>
              <a:rPr lang="zh-CN" altLang="en-US" sz="2000">
                <a:latin typeface="微软雅黑" panose="020B0503020204020204" charset="-122"/>
                <a:ea typeface="微软雅黑" panose="020B0503020204020204" charset="-122"/>
                <a:cs typeface="微软雅黑" panose="020B0503020204020204" charset="-122"/>
              </a:rPr>
              <a:t>截取</a:t>
            </a:r>
            <a:r>
              <a:rPr lang="en-US" altLang="zh-CN" sz="2000">
                <a:latin typeface="微软雅黑" panose="020B0503020204020204" charset="-122"/>
                <a:ea typeface="微软雅黑" panose="020B0503020204020204" charset="-122"/>
                <a:cs typeface="微软雅黑" panose="020B0503020204020204" charset="-122"/>
              </a:rPr>
              <a:t> (64</a:t>
            </a:r>
            <a:r>
              <a:rPr lang="en-US"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64</a:t>
            </a:r>
            <a:r>
              <a:rPr lang="en-US"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64)</a:t>
            </a:r>
            <a:endParaRPr lang="en-US" altLang="zh-CN"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数据预处理与标准化</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3D CNN / 3D ResNet </a:t>
            </a:r>
            <a:r>
              <a:rPr lang="zh-CN" altLang="en-US" sz="2000">
                <a:latin typeface="微软雅黑" panose="020B0503020204020204" charset="-122"/>
                <a:ea typeface="微软雅黑" panose="020B0503020204020204" charset="-122"/>
                <a:cs typeface="微软雅黑" panose="020B0503020204020204" charset="-122"/>
              </a:rPr>
              <a:t>模型</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恶性概率预测</a:t>
            </a:r>
            <a:r>
              <a:rPr lang="en-US" altLang="zh-CN" sz="2000">
                <a:latin typeface="微软雅黑" panose="020B0503020204020204" charset="-122"/>
                <a:ea typeface="微软雅黑" panose="020B0503020204020204" charset="-122"/>
                <a:cs typeface="微软雅黑" panose="020B0503020204020204" charset="-122"/>
              </a:rPr>
              <a:t> (0–1)</a:t>
            </a:r>
            <a:endParaRPr lang="en-US" altLang="zh-CN"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模型性能评估</a:t>
            </a:r>
            <a:r>
              <a:rPr lang="en-US" altLang="zh-CN" sz="2000">
                <a:latin typeface="微软雅黑" panose="020B0503020204020204" charset="-122"/>
                <a:ea typeface="微软雅黑" panose="020B0503020204020204" charset="-122"/>
                <a:cs typeface="微软雅黑" panose="020B0503020204020204" charset="-122"/>
              </a:rPr>
              <a:t> (AUC / ROC / PR)</a:t>
            </a:r>
            <a:endParaRPr lang="en-US" altLang="zh-CN"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Patch </a:t>
            </a:r>
            <a:r>
              <a:rPr lang="zh-CN" altLang="en-US" sz="2000">
                <a:latin typeface="微软雅黑" panose="020B0503020204020204" charset="-122"/>
                <a:ea typeface="微软雅黑" panose="020B0503020204020204" charset="-122"/>
                <a:cs typeface="微软雅黑" panose="020B0503020204020204" charset="-122"/>
              </a:rPr>
              <a:t>可视化</a:t>
            </a:r>
            <a:r>
              <a:rPr lang="en-US" altLang="zh-CN" sz="2000">
                <a:latin typeface="微软雅黑" panose="020B0503020204020204" charset="-122"/>
                <a:ea typeface="微软雅黑" panose="020B0503020204020204" charset="-122"/>
                <a:cs typeface="微软雅黑" panose="020B0503020204020204" charset="-122"/>
              </a:rPr>
              <a:t> &amp; </a:t>
            </a:r>
            <a:r>
              <a:rPr lang="zh-CN" altLang="en-US" sz="2000">
                <a:latin typeface="微软雅黑" panose="020B0503020204020204" charset="-122"/>
                <a:ea typeface="微软雅黑" panose="020B0503020204020204" charset="-122"/>
                <a:cs typeface="微软雅黑" panose="020B0503020204020204" charset="-122"/>
              </a:rPr>
              <a:t>推理结果展示</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PyQt6 </a:t>
            </a:r>
            <a:r>
              <a:rPr lang="zh-CN" altLang="en-US" sz="2000">
                <a:latin typeface="微软雅黑" panose="020B0503020204020204" charset="-122"/>
                <a:ea typeface="微软雅黑" panose="020B0503020204020204" charset="-122"/>
                <a:cs typeface="微软雅黑" panose="020B0503020204020204" charset="-122"/>
              </a:rPr>
              <a:t>图形用户界面</a:t>
            </a: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nvSpPr>
        <p:spPr>
          <a:xfrm>
            <a:off x="4411980" y="1226820"/>
            <a:ext cx="3368040" cy="3230245"/>
          </a:xfrm>
          <a:prstGeom prst="rect">
            <a:avLst/>
          </a:prstGeom>
        </p:spPr>
        <p:txBody>
          <a:bodyPr>
            <a:noAutofit/>
          </a:bodyPr>
          <a:p>
            <a:r>
              <a:rPr lang="zh-CN" altLang="en-US" sz="2000">
                <a:latin typeface="微软雅黑" panose="020B0503020204020204" charset="-122"/>
                <a:ea typeface="微软雅黑" panose="020B0503020204020204" charset="-122"/>
                <a:cs typeface="微软雅黑" panose="020B0503020204020204" charset="-122"/>
              </a:rPr>
              <a:t>这就是我这个项目整个的</a:t>
            </a:r>
            <a:r>
              <a:rPr lang="en-US" altLang="zh-CN" sz="2000">
                <a:latin typeface="微软雅黑" panose="020B0503020204020204" charset="-122"/>
                <a:ea typeface="微软雅黑" panose="020B0503020204020204" charset="-122"/>
                <a:cs typeface="微软雅黑" panose="020B0503020204020204" charset="-122"/>
              </a:rPr>
              <a:t>workflow</a:t>
            </a: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我并不是只实现了一个模型，而是从原始数据处理、</a:t>
            </a:r>
            <a:r>
              <a:rPr lang="en-US" altLang="zh-CN" sz="2000">
                <a:latin typeface="微软雅黑" panose="020B0503020204020204" charset="-122"/>
                <a:ea typeface="微软雅黑" panose="020B0503020204020204" charset="-122"/>
                <a:cs typeface="微软雅黑" panose="020B0503020204020204" charset="-122"/>
              </a:rPr>
              <a:t>Patch </a:t>
            </a:r>
            <a:r>
              <a:rPr lang="zh-CN" altLang="en-US" sz="2000">
                <a:latin typeface="微软雅黑" panose="020B0503020204020204" charset="-122"/>
                <a:ea typeface="微软雅黑" panose="020B0503020204020204" charset="-122"/>
                <a:cs typeface="微软雅黑" panose="020B0503020204020204" charset="-122"/>
              </a:rPr>
              <a:t>构建、模型训练、性能评估，一直到可视化和 </a:t>
            </a:r>
            <a:r>
              <a:rPr lang="en-US" altLang="zh-CN" sz="2000">
                <a:latin typeface="微软雅黑" panose="020B0503020204020204" charset="-122"/>
                <a:ea typeface="微软雅黑" panose="020B0503020204020204" charset="-122"/>
                <a:cs typeface="微软雅黑" panose="020B0503020204020204" charset="-122"/>
              </a:rPr>
              <a:t>GUI </a:t>
            </a:r>
            <a:r>
              <a:rPr lang="zh-CN" altLang="en-US" sz="2000">
                <a:latin typeface="微软雅黑" panose="020B0503020204020204" charset="-122"/>
                <a:ea typeface="微软雅黑" panose="020B0503020204020204" charset="-122"/>
                <a:cs typeface="微软雅黑" panose="020B0503020204020204" charset="-122"/>
              </a:rPr>
              <a:t>展示，完整实现了一条可运行的 </a:t>
            </a:r>
            <a:r>
              <a:rPr lang="en-US" altLang="zh-CN" sz="2000">
                <a:latin typeface="微软雅黑" panose="020B0503020204020204" charset="-122"/>
                <a:ea typeface="微软雅黑" panose="020B0503020204020204" charset="-122"/>
                <a:cs typeface="微软雅黑" panose="020B0503020204020204" charset="-122"/>
              </a:rPr>
              <a:t>pipeline</a:t>
            </a:r>
            <a:r>
              <a:rPr lang="zh-CN" altLang="en-US"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 技术本身并不复杂，但我更关注的是把已有方法落地成一个普通人可以理解和使用的系统。</a:t>
            </a:r>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20" name="图片 19"/>
          <p:cNvPicPr>
            <a:picLocks noChangeAspect="1"/>
          </p:cNvPicPr>
          <p:nvPr/>
        </p:nvPicPr>
        <p:blipFill>
          <a:blip r:embed="rId3"/>
          <a:stretch>
            <a:fillRect/>
          </a:stretch>
        </p:blipFill>
        <p:spPr>
          <a:xfrm>
            <a:off x="8996680" y="1299210"/>
            <a:ext cx="3009265" cy="3157855"/>
          </a:xfrm>
          <a:prstGeom prst="rect">
            <a:avLst/>
          </a:prstGeom>
        </p:spPr>
      </p:pic>
    </p:spTree>
  </p:cSld>
  <p:clrMapOvr>
    <a:masterClrMapping/>
  </p:clrMapOvr>
  <p:transition spd="med">
    <p:pull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lstStyle/>
          <a:p>
            <a:r>
              <a:rPr lang="en-US" altLang="zh-CN" sz="4000" b="1" dirty="0">
                <a:solidFill>
                  <a:prstClr val="white"/>
                </a:solidFill>
                <a:latin typeface="Times New Roman" panose="02020603050405020304" pitchFamily="18" charset="0"/>
                <a:ea typeface="微软雅黑" panose="020B0503020204020204" charset="-122"/>
                <a:cs typeface="Times New Roman" panose="02020603050405020304" pitchFamily="18" charset="0"/>
              </a:rPr>
              <a:t>Reference</a:t>
            </a:r>
            <a:endParaRPr lang="zh-CN" altLang="en-US" sz="4000" b="1" dirty="0">
              <a:solidFill>
                <a:prstClr val="whit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34132" y="1439046"/>
            <a:ext cx="11317541" cy="4523105"/>
          </a:xfrm>
          <a:prstGeom prst="rect">
            <a:avLst/>
          </a:prstGeom>
          <a:noFill/>
        </p:spPr>
        <p:txBody>
          <a:bodyPr wrap="square" rtlCol="0">
            <a:spAutoFit/>
          </a:bodyPr>
          <a:lstStyle/>
          <a:p>
            <a:pPr marL="360045" indent="-457200"/>
            <a:r>
              <a:rPr lang="en-US" altLang="zh-CN" dirty="0">
                <a:solidFill>
                  <a:schemeClr val="bg2">
                    <a:lumMod val="25000"/>
                  </a:schemeClr>
                </a:solidFill>
                <a:latin typeface="Times New Roman" panose="02020603050405020304" pitchFamily="18" charset="0"/>
                <a:cs typeface="Times New Roman" panose="02020603050405020304" pitchFamily="18" charset="0"/>
              </a:rPr>
              <a:t>[1] L. E. Chetan et al., “Timely Detection of Lung Nodule Malignancy Using 3D Convolutional Neural Networks,” Cureus Journals, vol. 2, no. 1, July 2025, doi: 10.7759/s44389-025-06619-1.</a:t>
            </a:r>
            <a:endParaRPr lang="en-US" altLang="zh-CN" dirty="0">
              <a:solidFill>
                <a:schemeClr val="bg2">
                  <a:lumMod val="25000"/>
                </a:schemeClr>
              </a:solidFill>
              <a:latin typeface="Times New Roman" panose="02020603050405020304" pitchFamily="18" charset="0"/>
              <a:cs typeface="Times New Roman" panose="02020603050405020304" pitchFamily="18" charset="0"/>
            </a:endParaRPr>
          </a:p>
          <a:p>
            <a:pPr marL="360045" indent="-457200"/>
            <a:r>
              <a:rPr lang="en-US" altLang="zh-CN" dirty="0">
                <a:solidFill>
                  <a:schemeClr val="bg2">
                    <a:lumMod val="25000"/>
                  </a:schemeClr>
                </a:solidFill>
                <a:latin typeface="Times New Roman" panose="02020603050405020304" pitchFamily="18" charset="0"/>
                <a:cs typeface="Times New Roman" panose="02020603050405020304" pitchFamily="18" charset="0"/>
              </a:rPr>
              <a:t>[2] M. Kashyap et al., “Automated Deep Learning-Based Detection and Segmentation of Lung Tumors at CT,” Radiology, vol. 314, no. 1, p. e233029, Jan. 2025, doi: 10.1148/radiol.233029.</a:t>
            </a:r>
            <a:endParaRPr lang="en-US" altLang="zh-CN" dirty="0">
              <a:solidFill>
                <a:schemeClr val="bg2">
                  <a:lumMod val="25000"/>
                </a:schemeClr>
              </a:solidFill>
              <a:latin typeface="Times New Roman" panose="02020603050405020304" pitchFamily="18" charset="0"/>
              <a:cs typeface="Times New Roman" panose="02020603050405020304" pitchFamily="18" charset="0"/>
            </a:endParaRPr>
          </a:p>
          <a:p>
            <a:pPr marL="360045" indent="-457200"/>
            <a:r>
              <a:rPr lang="en-US" altLang="zh-CN" dirty="0">
                <a:solidFill>
                  <a:schemeClr val="bg2">
                    <a:lumMod val="25000"/>
                  </a:schemeClr>
                </a:solidFill>
                <a:latin typeface="Times New Roman" panose="02020603050405020304" pitchFamily="18" charset="0"/>
                <a:cs typeface="Times New Roman" panose="02020603050405020304" pitchFamily="18" charset="0"/>
              </a:rPr>
              <a:t>[3] D. A. E.-S. Mansour, “Automated Pulmonary Nodule Detection in LDCT Using 3D ResNet and Adaptive Patch Strategy,” 2025.</a:t>
            </a:r>
            <a:endParaRPr lang="en-US" altLang="zh-CN" dirty="0">
              <a:solidFill>
                <a:schemeClr val="bg2">
                  <a:lumMod val="25000"/>
                </a:schemeClr>
              </a:solidFill>
              <a:latin typeface="Times New Roman" panose="02020603050405020304" pitchFamily="18" charset="0"/>
              <a:cs typeface="Times New Roman" panose="02020603050405020304" pitchFamily="18" charset="0"/>
            </a:endParaRPr>
          </a:p>
          <a:p>
            <a:pPr marL="360045" indent="-457200"/>
            <a:r>
              <a:rPr lang="en-US" altLang="zh-CN" dirty="0">
                <a:solidFill>
                  <a:schemeClr val="bg2">
                    <a:lumMod val="25000"/>
                  </a:schemeClr>
                </a:solidFill>
                <a:latin typeface="Times New Roman" panose="02020603050405020304" pitchFamily="18" charset="0"/>
                <a:cs typeface="Times New Roman" panose="02020603050405020304" pitchFamily="18" charset="0"/>
              </a:rPr>
              <a:t>[4] J. Ning, H. Zhao, L. Lan, P. Sun, and Y. Feng, “A Computer-Aided Detection System for the Detection of Lung Nodules Based on 3D-ResNet,” Applied Sciences, vol. 9, no. 24, p. 5544, Jan. 2019, doi: 10.3390/app9245544.</a:t>
            </a:r>
            <a:endParaRPr lang="en-US" altLang="zh-CN" dirty="0">
              <a:solidFill>
                <a:schemeClr val="bg2">
                  <a:lumMod val="25000"/>
                </a:schemeClr>
              </a:solidFill>
              <a:latin typeface="Times New Roman" panose="02020603050405020304" pitchFamily="18" charset="0"/>
              <a:cs typeface="Times New Roman" panose="02020603050405020304" pitchFamily="18" charset="0"/>
            </a:endParaRPr>
          </a:p>
          <a:p>
            <a:pPr marL="360045" indent="-457200"/>
            <a:r>
              <a:rPr lang="en-US" altLang="zh-CN" dirty="0">
                <a:solidFill>
                  <a:schemeClr val="bg2">
                    <a:lumMod val="25000"/>
                  </a:schemeClr>
                </a:solidFill>
                <a:latin typeface="Times New Roman" panose="02020603050405020304" pitchFamily="18" charset="0"/>
                <a:cs typeface="Times New Roman" panose="02020603050405020304" pitchFamily="18" charset="0"/>
              </a:rPr>
              <a:t>[5] Sakshiwala and M. P. Singh, “Channel attention-based 3D CNN for classification of pulmonary nodules,” in 8th International Conference on Computing in Engineering and Technology (ICCET 2023), July 2023, pp. 532–536. doi: 10.1049/icp.2023.1544.</a:t>
            </a:r>
            <a:endParaRPr lang="en-US" altLang="zh-CN" dirty="0">
              <a:solidFill>
                <a:schemeClr val="bg2">
                  <a:lumMod val="25000"/>
                </a:schemeClr>
              </a:solidFill>
              <a:latin typeface="Times New Roman" panose="02020603050405020304" pitchFamily="18" charset="0"/>
              <a:cs typeface="Times New Roman" panose="02020603050405020304" pitchFamily="18" charset="0"/>
            </a:endParaRPr>
          </a:p>
          <a:p>
            <a:pPr marL="360045" indent="-457200"/>
            <a:r>
              <a:rPr lang="en-US" altLang="zh-CN" dirty="0">
                <a:solidFill>
                  <a:schemeClr val="bg2">
                    <a:lumMod val="25000"/>
                  </a:schemeClr>
                </a:solidFill>
                <a:latin typeface="Times New Roman" panose="02020603050405020304" pitchFamily="18" charset="0"/>
                <a:cs typeface="Times New Roman" panose="02020603050405020304" pitchFamily="18" charset="0"/>
              </a:rPr>
              <a:t>[6] W. Shen et al., “Multi-crop Convolutional Neural Networks for lung nodule malignancy suspiciousness classification,” Pattern Recognition, vol. 61, pp. 663–673, Jan. 2017, doi: 10.1016/j.patcog.2016.05.029.</a:t>
            </a:r>
            <a:endParaRPr lang="en-US" altLang="zh-CN" dirty="0">
              <a:solidFill>
                <a:schemeClr val="bg2">
                  <a:lumMod val="25000"/>
                </a:schemeClr>
              </a:solidFill>
              <a:latin typeface="Times New Roman" panose="02020603050405020304" pitchFamily="18" charset="0"/>
              <a:cs typeface="Times New Roman" panose="02020603050405020304" pitchFamily="18" charset="0"/>
            </a:endParaRPr>
          </a:p>
          <a:p>
            <a:pPr marL="360045" indent="-457200"/>
            <a:r>
              <a:rPr lang="en-US" altLang="zh-CN" dirty="0">
                <a:solidFill>
                  <a:schemeClr val="bg2">
                    <a:lumMod val="25000"/>
                  </a:schemeClr>
                </a:solidFill>
                <a:latin typeface="Times New Roman" panose="02020603050405020304" pitchFamily="18" charset="0"/>
                <a:cs typeface="Times New Roman" panose="02020603050405020304" pitchFamily="18" charset="0"/>
              </a:rPr>
              <a:t>[7] S. G. Armato et al., “The Lung Image Database Consortium (LIDC) and Image Database Resource Initiative (IDRI): a completed reference database of lung nodules on CT scans,” Medical physics, vol. 38, no. 2, pp. 915–31, 2011, doi: 10.1118/1.3528204.</a:t>
            </a:r>
            <a:endParaRPr lang="en-US" altLang="zh-CN"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dirty="0"/>
              <a:t>学</a:t>
            </a:r>
            <a:r>
              <a:rPr lang="en-US" altLang="zh-CN" dirty="0"/>
              <a:t>/</a:t>
            </a:r>
            <a:r>
              <a:rPr lang="zh-CN" altLang="en-US" dirty="0"/>
              <a:t>无</a:t>
            </a:r>
            <a:r>
              <a:rPr lang="en-US" altLang="zh-CN" dirty="0"/>
              <a:t>/</a:t>
            </a:r>
            <a:r>
              <a:rPr lang="zh-CN" altLang="en-US" dirty="0"/>
              <a:t>止</a:t>
            </a:r>
            <a:r>
              <a:rPr lang="en-US" altLang="zh-CN" dirty="0"/>
              <a:t>/</a:t>
            </a:r>
            <a:r>
              <a:rPr lang="zh-CN" altLang="en-US" dirty="0"/>
              <a:t>境 气</a:t>
            </a:r>
            <a:r>
              <a:rPr lang="en-US" altLang="zh-CN" dirty="0"/>
              <a:t>/</a:t>
            </a:r>
            <a:r>
              <a:rPr lang="zh-CN" altLang="en-US" dirty="0"/>
              <a:t>有</a:t>
            </a:r>
            <a:r>
              <a:rPr lang="en-US" altLang="zh-CN" dirty="0"/>
              <a:t>/</a:t>
            </a:r>
            <a:r>
              <a:rPr lang="zh-CN" altLang="en-US" dirty="0"/>
              <a:t>浩</a:t>
            </a:r>
            <a:r>
              <a:rPr lang="en-US" altLang="zh-CN" dirty="0"/>
              <a:t>/</a:t>
            </a:r>
            <a:r>
              <a:rPr lang="zh-CN" altLang="en-US" dirty="0"/>
              <a:t>然</a:t>
            </a:r>
            <a:endParaRPr lang="zh-CN" altLang="en-US" dirty="0"/>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0" y="1"/>
            <a:ext cx="12192000" cy="6857999"/>
          </a:xfrm>
          <a:prstGeom prst="rect">
            <a:avLst/>
          </a:prstGeom>
        </p:spPr>
      </p:pic>
      <p:pic>
        <p:nvPicPr>
          <p:cNvPr id="11" name="图片 10"/>
          <p:cNvPicPr>
            <a:picLocks noChangeAspect="1"/>
          </p:cNvPicPr>
          <p:nvPr/>
        </p:nvPicPr>
        <p:blipFill>
          <a:blip r:embed="rId2"/>
          <a:stretch>
            <a:fillRect/>
          </a:stretch>
        </p:blipFill>
        <p:spPr>
          <a:xfrm>
            <a:off x="0" y="0"/>
            <a:ext cx="12182535"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1086" y="2912837"/>
            <a:ext cx="1136073" cy="1075867"/>
          </a:xfrm>
          <a:prstGeom prst="rect">
            <a:avLst/>
          </a:prstGeom>
        </p:spPr>
      </p:pic>
      <p:sp>
        <p:nvSpPr>
          <p:cNvPr id="2" name="!!标题 1"/>
          <p:cNvSpPr>
            <a:spLocks noGrp="1"/>
          </p:cNvSpPr>
          <p:nvPr>
            <p:ph type="title"/>
          </p:nvPr>
        </p:nvSpPr>
        <p:spPr>
          <a:xfrm>
            <a:off x="5857159" y="3001787"/>
            <a:ext cx="3878296" cy="920578"/>
          </a:xfrm>
        </p:spPr>
        <p:txBody>
          <a:bodyPr>
            <a:normAutofit/>
          </a:bodyPr>
          <a:lstStyle/>
          <a:p>
            <a:r>
              <a:rPr lang="en-US" altLang="zh-CN" sz="4000" b="1" dirty="0">
                <a:solidFill>
                  <a:schemeClr val="bg1">
                    <a:lumMod val="95000"/>
                  </a:schemeClr>
                </a:solidFill>
                <a:latin typeface="Times New Roman" panose="02020603050405020304" pitchFamily="18" charset="0"/>
                <a:ea typeface="微软雅黑" panose="020B0503020204020204" charset="-122"/>
                <a:cs typeface="Times New Roman" panose="02020603050405020304" pitchFamily="18" charset="0"/>
              </a:rPr>
              <a:t>The End</a:t>
            </a:r>
            <a:endParaRPr lang="zh-CN" altLang="en-US" sz="4000" b="1" dirty="0">
              <a:solidFill>
                <a:schemeClr val="bg1">
                  <a:lumMod val="95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WM_BEAUTIFY_ZORDER_FLAG_TAG" val="6"/>
</p:tagLst>
</file>

<file path=ppt/tags/tag2.xml><?xml version="1.0" encoding="utf-8"?>
<p:tagLst xmlns:p="http://schemas.openxmlformats.org/presentationml/2006/main">
  <p:tag name="COMMONDATA" val="eyJoZGlkIjoiNjhmN2ZlMjJmYjI1YTAwZjQyNzYxNDc3NTIxN2I3N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2849</Words>
  <Application>WPS 演示</Application>
  <PresentationFormat>宽屏</PresentationFormat>
  <Paragraphs>118</Paragraphs>
  <Slides>9</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vt:i4>
      </vt:variant>
    </vt:vector>
  </HeadingPairs>
  <TitlesOfParts>
    <vt:vector size="21" baseType="lpstr">
      <vt:lpstr>Arial</vt:lpstr>
      <vt:lpstr>宋体</vt:lpstr>
      <vt:lpstr>Wingdings</vt:lpstr>
      <vt:lpstr>Times New Roman</vt:lpstr>
      <vt:lpstr>微软雅黑</vt:lpstr>
      <vt:lpstr>Calibri</vt:lpstr>
      <vt:lpstr>Helvetica Neue</vt:lpstr>
      <vt:lpstr>Arial</vt:lpstr>
      <vt:lpstr>等线</vt:lpstr>
      <vt:lpstr>Arial Unicode MS</vt:lpstr>
      <vt:lpstr>等线 Light</vt:lpstr>
      <vt:lpstr>Office 主题​​</vt:lpstr>
      <vt:lpstr>Not-a-Diagnosis——基于3D ResNet 的肺结节良恶性辅助判别模型</vt:lpstr>
      <vt:lpstr>PowerPoint 演示文稿</vt:lpstr>
      <vt:lpstr>Introduction : 项目背景</vt:lpstr>
      <vt:lpstr>Introduction : 项目简介 </vt:lpstr>
      <vt:lpstr>Method 	</vt:lpstr>
      <vt:lpstr>Result </vt:lpstr>
      <vt:lpstr>Discussion : 工作量和与课程的联系</vt:lpstr>
      <vt:lpstr>Reference</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信息与节能</dc:title>
  <dc:creator>Candy Mirror</dc:creator>
  <cp:lastModifiedBy>zhitian111</cp:lastModifiedBy>
  <cp:revision>37</cp:revision>
  <dcterms:created xsi:type="dcterms:W3CDTF">2024-03-06T11:17:00Z</dcterms:created>
  <dcterms:modified xsi:type="dcterms:W3CDTF">2025-12-21T08:06:08Z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8896CB461B234D96B214AC5A69DD71C8_12</vt:lpwstr>
  </property>
  <property fmtid="{D5CDD505-2E9C-101B-9397-08002B2CF9AE}" pid="3" name="KSOProductBuildVer">
    <vt:lpwstr>2052-12.1.0.24034</vt:lpwstr>
  </property>
</Properties>
</file>